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sldIdLst>
    <p:sldId id="256" r:id="rId2"/>
    <p:sldId id="295" r:id="rId3"/>
    <p:sldId id="354" r:id="rId4"/>
    <p:sldId id="296" r:id="rId5"/>
    <p:sldId id="257" r:id="rId6"/>
    <p:sldId id="263" r:id="rId7"/>
    <p:sldId id="262" r:id="rId8"/>
    <p:sldId id="345" r:id="rId9"/>
    <p:sldId id="261" r:id="rId10"/>
    <p:sldId id="298" r:id="rId11"/>
    <p:sldId id="299" r:id="rId12"/>
    <p:sldId id="300" r:id="rId13"/>
    <p:sldId id="301" r:id="rId14"/>
    <p:sldId id="302" r:id="rId15"/>
    <p:sldId id="303" r:id="rId16"/>
    <p:sldId id="304" r:id="rId17"/>
    <p:sldId id="305" r:id="rId18"/>
    <p:sldId id="355" r:id="rId19"/>
    <p:sldId id="356" r:id="rId20"/>
    <p:sldId id="357" r:id="rId21"/>
    <p:sldId id="358" r:id="rId22"/>
    <p:sldId id="359" r:id="rId23"/>
    <p:sldId id="360" r:id="rId24"/>
    <p:sldId id="306" r:id="rId25"/>
    <p:sldId id="361" r:id="rId26"/>
    <p:sldId id="362" r:id="rId27"/>
    <p:sldId id="363" r:id="rId28"/>
    <p:sldId id="364" r:id="rId29"/>
    <p:sldId id="365" r:id="rId30"/>
    <p:sldId id="366" r:id="rId31"/>
    <p:sldId id="367" r:id="rId32"/>
    <p:sldId id="368" r:id="rId33"/>
    <p:sldId id="369" r:id="rId34"/>
    <p:sldId id="372" r:id="rId35"/>
    <p:sldId id="370" r:id="rId36"/>
    <p:sldId id="371" r:id="rId37"/>
    <p:sldId id="311" r:id="rId38"/>
    <p:sldId id="312" r:id="rId39"/>
    <p:sldId id="373" r:id="rId40"/>
    <p:sldId id="329" r:id="rId41"/>
    <p:sldId id="330" r:id="rId42"/>
    <p:sldId id="324" r:id="rId43"/>
    <p:sldId id="374" r:id="rId44"/>
    <p:sldId id="376" r:id="rId45"/>
    <p:sldId id="332" r:id="rId46"/>
    <p:sldId id="377" r:id="rId47"/>
    <p:sldId id="378" r:id="rId48"/>
    <p:sldId id="379" r:id="rId49"/>
    <p:sldId id="335" r:id="rId50"/>
    <p:sldId id="334" r:id="rId51"/>
    <p:sldId id="336" r:id="rId52"/>
    <p:sldId id="381" r:id="rId53"/>
    <p:sldId id="269" r:id="rId54"/>
    <p:sldId id="382" r:id="rId55"/>
    <p:sldId id="339" r:id="rId56"/>
    <p:sldId id="340" r:id="rId57"/>
    <p:sldId id="341" r:id="rId58"/>
    <p:sldId id="383" r:id="rId59"/>
    <p:sldId id="384" r:id="rId60"/>
    <p:sldId id="353" r:id="rId61"/>
    <p:sldId id="29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p:scale>
          <a:sx n="100" d="100"/>
          <a:sy n="100" d="100"/>
        </p:scale>
        <p:origin x="34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35836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30-08-2022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645305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4819587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712745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7823849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4826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1135126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740434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606987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4185296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837750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358A47-3CB1-4DAD-8B79-D2038FD49B88}" type="datetimeFigureOut">
              <a:rPr lang="en-IN" smtClean="0"/>
              <a:t>30-08-2022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059607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358A47-3CB1-4DAD-8B79-D2038FD49B88}" type="datetimeFigureOut">
              <a:rPr lang="en-IN" smtClean="0"/>
              <a:t>30-08-2022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08323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161582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420893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8358A47-3CB1-4DAD-8B79-D2038FD49B88}" type="datetimeFigureOut">
              <a:rPr lang="en-IN" smtClean="0"/>
              <a:t>30-08-2022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3308010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8358A47-3CB1-4DAD-8B79-D2038FD49B88}" type="datetimeFigureOut">
              <a:rPr lang="en-IN" smtClean="0"/>
              <a:t>30-08-2022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C0B293A-ABB4-4C97-AD4A-D31DE479CD53}" type="slidenum">
              <a:rPr lang="en-IN" smtClean="0"/>
              <a:t>‹#›</a:t>
            </a:fld>
            <a:endParaRPr lang="en-IN"/>
          </a:p>
        </p:txBody>
      </p:sp>
    </p:spTree>
    <p:extLst>
      <p:ext uri="{BB962C8B-B14F-4D97-AF65-F5344CB8AC3E}">
        <p14:creationId xmlns:p14="http://schemas.microsoft.com/office/powerpoint/2010/main" val="2938162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358A47-3CB1-4DAD-8B79-D2038FD49B88}" type="datetimeFigureOut">
              <a:rPr lang="en-IN" smtClean="0"/>
              <a:t>30-08-2022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C0B293A-ABB4-4C97-AD4A-D31DE479CD53}" type="slidenum">
              <a:rPr lang="en-IN" smtClean="0"/>
              <a:t>‹#›</a:t>
            </a:fld>
            <a:endParaRPr lang="en-IN"/>
          </a:p>
        </p:txBody>
      </p:sp>
    </p:spTree>
    <p:extLst>
      <p:ext uri="{BB962C8B-B14F-4D97-AF65-F5344CB8AC3E}">
        <p14:creationId xmlns:p14="http://schemas.microsoft.com/office/powerpoint/2010/main" val="970114337"/>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772A9-0EF1-8D20-C07E-EA763DA78019}"/>
              </a:ext>
            </a:extLst>
          </p:cNvPr>
          <p:cNvSpPr>
            <a:spLocks noGrp="1"/>
          </p:cNvSpPr>
          <p:nvPr>
            <p:ph type="ctrTitle"/>
          </p:nvPr>
        </p:nvSpPr>
        <p:spPr>
          <a:xfrm>
            <a:off x="2597807" y="509649"/>
            <a:ext cx="8825658" cy="3329581"/>
          </a:xfrm>
        </p:spPr>
        <p:txBody>
          <a:bodyPr/>
          <a:lstStyle/>
          <a:p>
            <a:pPr algn="l"/>
            <a:br>
              <a:rPr lang="en-IN" sz="1800" b="0" i="0" u="none" strike="noStrike" baseline="0" dirty="0">
                <a:solidFill>
                  <a:srgbClr val="000000"/>
                </a:solidFill>
                <a:latin typeface="Times New Roman" panose="02020603050405020304" pitchFamily="18" charset="0"/>
              </a:rPr>
            </a:br>
            <a:r>
              <a:rPr lang="en-IN" sz="4400" b="1" i="0" u="none" strike="noStrike" baseline="0" dirty="0">
                <a:solidFill>
                  <a:srgbClr val="000000"/>
                </a:solidFill>
                <a:latin typeface="Times New Roman" panose="02020603050405020304" pitchFamily="18" charset="0"/>
              </a:rPr>
              <a:t>   </a:t>
            </a:r>
            <a:r>
              <a:rPr lang="en-IN" sz="4400" b="1" dirty="0">
                <a:solidFill>
                  <a:srgbClr val="000000"/>
                </a:solidFill>
                <a:latin typeface="Times New Roman" panose="02020603050405020304" pitchFamily="18" charset="0"/>
              </a:rPr>
              <a:t>Micro-Credit-Project</a:t>
            </a:r>
            <a:endParaRPr lang="en-IN" sz="4000" b="1" dirty="0">
              <a:solidFill>
                <a:schemeClr val="bg1"/>
              </a:solidFill>
            </a:endParaRPr>
          </a:p>
        </p:txBody>
      </p:sp>
    </p:spTree>
    <p:extLst>
      <p:ext uri="{BB962C8B-B14F-4D97-AF65-F5344CB8AC3E}">
        <p14:creationId xmlns:p14="http://schemas.microsoft.com/office/powerpoint/2010/main" val="528004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TREATMENT:</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None/>
            </a:pPr>
            <a:endParaRPr lang="en-IN" sz="1800" dirty="0">
              <a:solidFill>
                <a:srgbClr val="111111"/>
              </a:solidFill>
              <a:latin typeface="Arial" panose="020B0604020202020204" pitchFamily="34" charset="0"/>
              <a:ea typeface="Calibri" panose="020F0502020204030204" pitchFamily="34" charset="0"/>
            </a:endParaRPr>
          </a:p>
        </p:txBody>
      </p:sp>
      <p:pic>
        <p:nvPicPr>
          <p:cNvPr id="3" name="Picture 2">
            <a:extLst>
              <a:ext uri="{FF2B5EF4-FFF2-40B4-BE49-F238E27FC236}">
                <a16:creationId xmlns:a16="http://schemas.microsoft.com/office/drawing/2014/main" id="{66383060-5E98-E9F3-5910-1A6262CFEA1F}"/>
              </a:ext>
            </a:extLst>
          </p:cNvPr>
          <p:cNvPicPr>
            <a:picLocks noChangeAspect="1"/>
          </p:cNvPicPr>
          <p:nvPr/>
        </p:nvPicPr>
        <p:blipFill>
          <a:blip r:embed="rId2"/>
          <a:stretch>
            <a:fillRect/>
          </a:stretch>
        </p:blipFill>
        <p:spPr>
          <a:xfrm>
            <a:off x="869836" y="1222833"/>
            <a:ext cx="3251314" cy="4895550"/>
          </a:xfrm>
          <a:prstGeom prst="rect">
            <a:avLst/>
          </a:prstGeom>
        </p:spPr>
      </p:pic>
    </p:spTree>
    <p:extLst>
      <p:ext uri="{BB962C8B-B14F-4D97-AF65-F5344CB8AC3E}">
        <p14:creationId xmlns:p14="http://schemas.microsoft.com/office/powerpoint/2010/main" val="2684952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31792" y="504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C8C9D0F5-2E62-344C-E433-63477F2FD5E6}"/>
              </a:ext>
            </a:extLst>
          </p:cNvPr>
          <p:cNvPicPr>
            <a:picLocks noChangeAspect="1"/>
          </p:cNvPicPr>
          <p:nvPr/>
        </p:nvPicPr>
        <p:blipFill>
          <a:blip r:embed="rId2"/>
          <a:stretch>
            <a:fillRect/>
          </a:stretch>
        </p:blipFill>
        <p:spPr>
          <a:xfrm>
            <a:off x="1031792" y="1209561"/>
            <a:ext cx="7512436" cy="4438878"/>
          </a:xfrm>
          <a:prstGeom prst="rect">
            <a:avLst/>
          </a:prstGeom>
        </p:spPr>
      </p:pic>
    </p:spTree>
    <p:extLst>
      <p:ext uri="{BB962C8B-B14F-4D97-AF65-F5344CB8AC3E}">
        <p14:creationId xmlns:p14="http://schemas.microsoft.com/office/powerpoint/2010/main" val="921724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80538" y="4488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1B76AB0F-29BF-66A2-CF1B-7B9AD12D3AA6}"/>
              </a:ext>
            </a:extLst>
          </p:cNvPr>
          <p:cNvPicPr>
            <a:picLocks noChangeAspect="1"/>
          </p:cNvPicPr>
          <p:nvPr/>
        </p:nvPicPr>
        <p:blipFill>
          <a:blip r:embed="rId2"/>
          <a:stretch>
            <a:fillRect/>
          </a:stretch>
        </p:blipFill>
        <p:spPr>
          <a:xfrm>
            <a:off x="1057117" y="1225437"/>
            <a:ext cx="6140766" cy="4407126"/>
          </a:xfrm>
          <a:prstGeom prst="rect">
            <a:avLst/>
          </a:prstGeom>
        </p:spPr>
      </p:pic>
    </p:spTree>
    <p:extLst>
      <p:ext uri="{BB962C8B-B14F-4D97-AF65-F5344CB8AC3E}">
        <p14:creationId xmlns:p14="http://schemas.microsoft.com/office/powerpoint/2010/main" val="893841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DEAF212A-002A-14DB-0956-60EE5E339AC6}"/>
              </a:ext>
            </a:extLst>
          </p:cNvPr>
          <p:cNvPicPr>
            <a:picLocks noChangeAspect="1"/>
          </p:cNvPicPr>
          <p:nvPr/>
        </p:nvPicPr>
        <p:blipFill>
          <a:blip r:embed="rId2"/>
          <a:stretch>
            <a:fillRect/>
          </a:stretch>
        </p:blipFill>
        <p:spPr>
          <a:xfrm>
            <a:off x="1082138" y="1589294"/>
            <a:ext cx="8083965" cy="4464279"/>
          </a:xfrm>
          <a:prstGeom prst="rect">
            <a:avLst/>
          </a:prstGeom>
        </p:spPr>
      </p:pic>
    </p:spTree>
    <p:extLst>
      <p:ext uri="{BB962C8B-B14F-4D97-AF65-F5344CB8AC3E}">
        <p14:creationId xmlns:p14="http://schemas.microsoft.com/office/powerpoint/2010/main" val="125094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E18F3F9B-5F54-C522-F874-4243DA240EE5}"/>
              </a:ext>
            </a:extLst>
          </p:cNvPr>
          <p:cNvPicPr>
            <a:picLocks noChangeAspect="1"/>
          </p:cNvPicPr>
          <p:nvPr/>
        </p:nvPicPr>
        <p:blipFill>
          <a:blip r:embed="rId2"/>
          <a:stretch>
            <a:fillRect/>
          </a:stretch>
        </p:blipFill>
        <p:spPr>
          <a:xfrm>
            <a:off x="1082138" y="1565163"/>
            <a:ext cx="6236020" cy="4362674"/>
          </a:xfrm>
          <a:prstGeom prst="rect">
            <a:avLst/>
          </a:prstGeom>
        </p:spPr>
      </p:pic>
    </p:spTree>
    <p:extLst>
      <p:ext uri="{BB962C8B-B14F-4D97-AF65-F5344CB8AC3E}">
        <p14:creationId xmlns:p14="http://schemas.microsoft.com/office/powerpoint/2010/main" val="2153673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A5CD4FFE-7432-DABC-D7EA-ACB8D6759408}"/>
              </a:ext>
            </a:extLst>
          </p:cNvPr>
          <p:cNvPicPr>
            <a:picLocks noChangeAspect="1"/>
          </p:cNvPicPr>
          <p:nvPr/>
        </p:nvPicPr>
        <p:blipFill>
          <a:blip r:embed="rId2"/>
          <a:stretch>
            <a:fillRect/>
          </a:stretch>
        </p:blipFill>
        <p:spPr>
          <a:xfrm>
            <a:off x="1082138" y="1527061"/>
            <a:ext cx="5473981" cy="4426177"/>
          </a:xfrm>
          <a:prstGeom prst="rect">
            <a:avLst/>
          </a:prstGeom>
        </p:spPr>
      </p:pic>
    </p:spTree>
    <p:extLst>
      <p:ext uri="{BB962C8B-B14F-4D97-AF65-F5344CB8AC3E}">
        <p14:creationId xmlns:p14="http://schemas.microsoft.com/office/powerpoint/2010/main" val="61828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845EC79C-A11E-8785-342E-82AA78443D5C}"/>
              </a:ext>
            </a:extLst>
          </p:cNvPr>
          <p:cNvPicPr>
            <a:picLocks noChangeAspect="1"/>
          </p:cNvPicPr>
          <p:nvPr/>
        </p:nvPicPr>
        <p:blipFill>
          <a:blip r:embed="rId2"/>
          <a:stretch>
            <a:fillRect/>
          </a:stretch>
        </p:blipFill>
        <p:spPr>
          <a:xfrm>
            <a:off x="1082138" y="1438161"/>
            <a:ext cx="6559887" cy="4438878"/>
          </a:xfrm>
          <a:prstGeom prst="rect">
            <a:avLst/>
          </a:prstGeom>
        </p:spPr>
      </p:pic>
    </p:spTree>
    <p:extLst>
      <p:ext uri="{BB962C8B-B14F-4D97-AF65-F5344CB8AC3E}">
        <p14:creationId xmlns:p14="http://schemas.microsoft.com/office/powerpoint/2010/main" val="2014732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4" name="Picture 3">
            <a:extLst>
              <a:ext uri="{FF2B5EF4-FFF2-40B4-BE49-F238E27FC236}">
                <a16:creationId xmlns:a16="http://schemas.microsoft.com/office/drawing/2014/main" id="{F7164878-6B0D-C083-3902-87B83F31C63D}"/>
              </a:ext>
            </a:extLst>
          </p:cNvPr>
          <p:cNvPicPr>
            <a:picLocks noChangeAspect="1"/>
          </p:cNvPicPr>
          <p:nvPr/>
        </p:nvPicPr>
        <p:blipFill>
          <a:blip r:embed="rId2"/>
          <a:stretch>
            <a:fillRect/>
          </a:stretch>
        </p:blipFill>
        <p:spPr>
          <a:xfrm>
            <a:off x="1082138" y="1652797"/>
            <a:ext cx="6350326" cy="4388076"/>
          </a:xfrm>
          <a:prstGeom prst="rect">
            <a:avLst/>
          </a:prstGeom>
        </p:spPr>
      </p:pic>
    </p:spTree>
    <p:extLst>
      <p:ext uri="{BB962C8B-B14F-4D97-AF65-F5344CB8AC3E}">
        <p14:creationId xmlns:p14="http://schemas.microsoft.com/office/powerpoint/2010/main" val="4236387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82138" y="8171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AAD5D3CD-8E52-5350-7F82-82D0BF29B081}"/>
              </a:ext>
            </a:extLst>
          </p:cNvPr>
          <p:cNvPicPr>
            <a:picLocks noChangeAspect="1"/>
          </p:cNvPicPr>
          <p:nvPr/>
        </p:nvPicPr>
        <p:blipFill>
          <a:blip r:embed="rId2"/>
          <a:stretch>
            <a:fillRect/>
          </a:stretch>
        </p:blipFill>
        <p:spPr>
          <a:xfrm>
            <a:off x="1126884" y="1333366"/>
            <a:ext cx="9354031" cy="5207268"/>
          </a:xfrm>
          <a:prstGeom prst="rect">
            <a:avLst/>
          </a:prstGeom>
        </p:spPr>
      </p:pic>
    </p:spTree>
    <p:extLst>
      <p:ext uri="{BB962C8B-B14F-4D97-AF65-F5344CB8AC3E}">
        <p14:creationId xmlns:p14="http://schemas.microsoft.com/office/powerpoint/2010/main" val="414946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06232" y="4805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8A903C9F-2C97-9F93-06BD-FD82EAABF0B3}"/>
              </a:ext>
            </a:extLst>
          </p:cNvPr>
          <p:cNvPicPr>
            <a:picLocks noChangeAspect="1"/>
          </p:cNvPicPr>
          <p:nvPr/>
        </p:nvPicPr>
        <p:blipFill>
          <a:blip r:embed="rId2"/>
          <a:stretch>
            <a:fillRect/>
          </a:stretch>
        </p:blipFill>
        <p:spPr>
          <a:xfrm>
            <a:off x="1006232" y="1021359"/>
            <a:ext cx="7928218" cy="5510884"/>
          </a:xfrm>
          <a:prstGeom prst="rect">
            <a:avLst/>
          </a:prstGeom>
        </p:spPr>
      </p:pic>
    </p:spTree>
    <p:extLst>
      <p:ext uri="{BB962C8B-B14F-4D97-AF65-F5344CB8AC3E}">
        <p14:creationId xmlns:p14="http://schemas.microsoft.com/office/powerpoint/2010/main" val="3969500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7" name="Content Placeholder 2">
            <a:extLst>
              <a:ext uri="{FF2B5EF4-FFF2-40B4-BE49-F238E27FC236}">
                <a16:creationId xmlns:a16="http://schemas.microsoft.com/office/drawing/2014/main" id="{B396D901-B196-5B30-12FA-299C5D22661B}"/>
              </a:ext>
            </a:extLst>
          </p:cNvPr>
          <p:cNvSpPr txBox="1">
            <a:spLocks/>
          </p:cNvSpPr>
          <p:nvPr/>
        </p:nvSpPr>
        <p:spPr>
          <a:xfrm>
            <a:off x="759908" y="830370"/>
            <a:ext cx="9809131" cy="537896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A Microfinance Institution (MFI) is an organization that offers financial services to low income populations. MFS becomes very useful when targeting especially the unbanked poor families living in remote areas with not much sources of income. The Microfinance services (MFS) provided by MFI are Group Loans, Agricultural Loans, Individual Business Loans and so on. </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Many microfinance institutions (MFI), experts and donors are supporting the idea of using mobile financial services (MFS) which they feel are more convenient and efficient, and cost saving, than the traditional high-touch model used since long for the purpose of delivering microfinance services. Though, the MFI industry is primarily focusing on low income families and are very useful in such areas, the implementation of MFS has been uneven with both significant challenges and successes.</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Today, microfinance is widely accepted as a poverty-reduction tool, representing $70 billion in outstanding loans and a global outreach of 200 million clients.</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We are working with one such client that is in Telecom Industry. They are a fixed wireless telecommunications network provider. They have launched various products and have developed its business and organization based on the budget operator model, offering better products at Lower Prices to all value conscious customers through a strategy of disruptive innovation that focuses on the subscriber. </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191E6689-429A-13AA-6F42-A850C648F51F}"/>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PROBLEM STATEMENT:</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13966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61488" y="3662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3D92778C-A6E7-139A-F4F1-D04C015AC2D8}"/>
              </a:ext>
            </a:extLst>
          </p:cNvPr>
          <p:cNvPicPr>
            <a:picLocks noChangeAspect="1"/>
          </p:cNvPicPr>
          <p:nvPr/>
        </p:nvPicPr>
        <p:blipFill>
          <a:blip r:embed="rId2"/>
          <a:stretch>
            <a:fillRect/>
          </a:stretch>
        </p:blipFill>
        <p:spPr>
          <a:xfrm>
            <a:off x="961488" y="900380"/>
            <a:ext cx="8058272" cy="5591343"/>
          </a:xfrm>
          <a:prstGeom prst="rect">
            <a:avLst/>
          </a:prstGeom>
        </p:spPr>
      </p:pic>
    </p:spTree>
    <p:extLst>
      <p:ext uri="{BB962C8B-B14F-4D97-AF65-F5344CB8AC3E}">
        <p14:creationId xmlns:p14="http://schemas.microsoft.com/office/powerpoint/2010/main" val="2168012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93238" y="3980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94DF918C-5E35-1314-46F4-29CEF1681515}"/>
              </a:ext>
            </a:extLst>
          </p:cNvPr>
          <p:cNvPicPr>
            <a:picLocks noChangeAspect="1"/>
          </p:cNvPicPr>
          <p:nvPr/>
        </p:nvPicPr>
        <p:blipFill>
          <a:blip r:embed="rId2"/>
          <a:stretch>
            <a:fillRect/>
          </a:stretch>
        </p:blipFill>
        <p:spPr>
          <a:xfrm>
            <a:off x="993239" y="888830"/>
            <a:ext cx="7922162" cy="5673466"/>
          </a:xfrm>
          <a:prstGeom prst="rect">
            <a:avLst/>
          </a:prstGeom>
        </p:spPr>
      </p:pic>
    </p:spTree>
    <p:extLst>
      <p:ext uri="{BB962C8B-B14F-4D97-AF65-F5344CB8AC3E}">
        <p14:creationId xmlns:p14="http://schemas.microsoft.com/office/powerpoint/2010/main" val="143678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55138" y="2837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B787D62D-2AB4-9237-8DC0-3530D83DF10B}"/>
              </a:ext>
            </a:extLst>
          </p:cNvPr>
          <p:cNvPicPr>
            <a:picLocks noChangeAspect="1"/>
          </p:cNvPicPr>
          <p:nvPr/>
        </p:nvPicPr>
        <p:blipFill>
          <a:blip r:embed="rId2"/>
          <a:stretch>
            <a:fillRect/>
          </a:stretch>
        </p:blipFill>
        <p:spPr>
          <a:xfrm>
            <a:off x="955138" y="817127"/>
            <a:ext cx="7150262" cy="5848350"/>
          </a:xfrm>
          <a:prstGeom prst="rect">
            <a:avLst/>
          </a:prstGeom>
        </p:spPr>
      </p:pic>
    </p:spTree>
    <p:extLst>
      <p:ext uri="{BB962C8B-B14F-4D97-AF65-F5344CB8AC3E}">
        <p14:creationId xmlns:p14="http://schemas.microsoft.com/office/powerpoint/2010/main" val="3623331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67838" y="25832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UNIVARIATE ANALYSIS:</a:t>
            </a:r>
            <a:endParaRPr lang="en-IN" sz="1800" dirty="0"/>
          </a:p>
        </p:txBody>
      </p:sp>
      <p:pic>
        <p:nvPicPr>
          <p:cNvPr id="3" name="Picture 2">
            <a:extLst>
              <a:ext uri="{FF2B5EF4-FFF2-40B4-BE49-F238E27FC236}">
                <a16:creationId xmlns:a16="http://schemas.microsoft.com/office/drawing/2014/main" id="{4016DE72-74CE-6CFD-EEF0-CB131E7CB4E0}"/>
              </a:ext>
            </a:extLst>
          </p:cNvPr>
          <p:cNvPicPr>
            <a:picLocks noChangeAspect="1"/>
          </p:cNvPicPr>
          <p:nvPr/>
        </p:nvPicPr>
        <p:blipFill>
          <a:blip r:embed="rId2"/>
          <a:stretch>
            <a:fillRect/>
          </a:stretch>
        </p:blipFill>
        <p:spPr>
          <a:xfrm>
            <a:off x="967839" y="627659"/>
            <a:ext cx="8595262" cy="6064881"/>
          </a:xfrm>
          <a:prstGeom prst="rect">
            <a:avLst/>
          </a:prstGeom>
        </p:spPr>
      </p:pic>
    </p:spTree>
    <p:extLst>
      <p:ext uri="{BB962C8B-B14F-4D97-AF65-F5344CB8AC3E}">
        <p14:creationId xmlns:p14="http://schemas.microsoft.com/office/powerpoint/2010/main" val="1291756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FC5B450B-8D39-4692-BEB3-F52947957D97}"/>
              </a:ext>
            </a:extLst>
          </p:cNvPr>
          <p:cNvPicPr>
            <a:picLocks noChangeAspect="1"/>
          </p:cNvPicPr>
          <p:nvPr/>
        </p:nvPicPr>
        <p:blipFill>
          <a:blip r:embed="rId2"/>
          <a:stretch>
            <a:fillRect/>
          </a:stretch>
        </p:blipFill>
        <p:spPr>
          <a:xfrm>
            <a:off x="926601" y="679450"/>
            <a:ext cx="6883899" cy="6024040"/>
          </a:xfrm>
          <a:prstGeom prst="rect">
            <a:avLst/>
          </a:prstGeom>
        </p:spPr>
      </p:pic>
    </p:spTree>
    <p:extLst>
      <p:ext uri="{BB962C8B-B14F-4D97-AF65-F5344CB8AC3E}">
        <p14:creationId xmlns:p14="http://schemas.microsoft.com/office/powerpoint/2010/main" val="548477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9A197EF2-0C3D-70A7-2841-7DE403A8A2AD}"/>
              </a:ext>
            </a:extLst>
          </p:cNvPr>
          <p:cNvPicPr>
            <a:picLocks noChangeAspect="1"/>
          </p:cNvPicPr>
          <p:nvPr/>
        </p:nvPicPr>
        <p:blipFill>
          <a:blip r:embed="rId2"/>
          <a:stretch>
            <a:fillRect/>
          </a:stretch>
        </p:blipFill>
        <p:spPr>
          <a:xfrm>
            <a:off x="974332" y="825500"/>
            <a:ext cx="5045468" cy="5634341"/>
          </a:xfrm>
          <a:prstGeom prst="rect">
            <a:avLst/>
          </a:prstGeom>
        </p:spPr>
      </p:pic>
    </p:spTree>
    <p:extLst>
      <p:ext uri="{BB962C8B-B14F-4D97-AF65-F5344CB8AC3E}">
        <p14:creationId xmlns:p14="http://schemas.microsoft.com/office/powerpoint/2010/main" val="4114060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4BCBE734-585E-A1D7-3971-3F6ABAF3F5D9}"/>
              </a:ext>
            </a:extLst>
          </p:cNvPr>
          <p:cNvPicPr>
            <a:picLocks noChangeAspect="1"/>
          </p:cNvPicPr>
          <p:nvPr/>
        </p:nvPicPr>
        <p:blipFill>
          <a:blip r:embed="rId2"/>
          <a:stretch>
            <a:fillRect/>
          </a:stretch>
        </p:blipFill>
        <p:spPr>
          <a:xfrm>
            <a:off x="898064" y="634009"/>
            <a:ext cx="6037784" cy="6017369"/>
          </a:xfrm>
          <a:prstGeom prst="rect">
            <a:avLst/>
          </a:prstGeom>
        </p:spPr>
      </p:pic>
    </p:spTree>
    <p:extLst>
      <p:ext uri="{BB962C8B-B14F-4D97-AF65-F5344CB8AC3E}">
        <p14:creationId xmlns:p14="http://schemas.microsoft.com/office/powerpoint/2010/main" val="537724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B95BB0EF-F62F-7E51-421A-494C600A3C66}"/>
              </a:ext>
            </a:extLst>
          </p:cNvPr>
          <p:cNvPicPr>
            <a:picLocks noChangeAspect="1"/>
          </p:cNvPicPr>
          <p:nvPr/>
        </p:nvPicPr>
        <p:blipFill>
          <a:blip r:embed="rId2"/>
          <a:stretch>
            <a:fillRect/>
          </a:stretch>
        </p:blipFill>
        <p:spPr>
          <a:xfrm>
            <a:off x="926955" y="898414"/>
            <a:ext cx="5639090" cy="4324572"/>
          </a:xfrm>
          <a:prstGeom prst="rect">
            <a:avLst/>
          </a:prstGeom>
        </p:spPr>
      </p:pic>
    </p:spTree>
    <p:extLst>
      <p:ext uri="{BB962C8B-B14F-4D97-AF65-F5344CB8AC3E}">
        <p14:creationId xmlns:p14="http://schemas.microsoft.com/office/powerpoint/2010/main" val="3608684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FC478B80-407D-05B2-EEE3-E5FF4A6B2C99}"/>
              </a:ext>
            </a:extLst>
          </p:cNvPr>
          <p:cNvPicPr>
            <a:picLocks noChangeAspect="1"/>
          </p:cNvPicPr>
          <p:nvPr/>
        </p:nvPicPr>
        <p:blipFill>
          <a:blip r:embed="rId2"/>
          <a:stretch>
            <a:fillRect/>
          </a:stretch>
        </p:blipFill>
        <p:spPr>
          <a:xfrm>
            <a:off x="840838" y="882538"/>
            <a:ext cx="6293173" cy="4330923"/>
          </a:xfrm>
          <a:prstGeom prst="rect">
            <a:avLst/>
          </a:prstGeom>
        </p:spPr>
      </p:pic>
    </p:spTree>
    <p:extLst>
      <p:ext uri="{BB962C8B-B14F-4D97-AF65-F5344CB8AC3E}">
        <p14:creationId xmlns:p14="http://schemas.microsoft.com/office/powerpoint/2010/main" val="3779131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18AB50A8-2329-7D1A-3549-CBDCDAEB90E9}"/>
              </a:ext>
            </a:extLst>
          </p:cNvPr>
          <p:cNvPicPr>
            <a:picLocks noChangeAspect="1"/>
          </p:cNvPicPr>
          <p:nvPr/>
        </p:nvPicPr>
        <p:blipFill>
          <a:blip r:embed="rId2"/>
          <a:stretch>
            <a:fillRect/>
          </a:stretch>
        </p:blipFill>
        <p:spPr>
          <a:xfrm>
            <a:off x="840838" y="904765"/>
            <a:ext cx="6255071" cy="4273770"/>
          </a:xfrm>
          <a:prstGeom prst="rect">
            <a:avLst/>
          </a:prstGeom>
        </p:spPr>
      </p:pic>
    </p:spTree>
    <p:extLst>
      <p:ext uri="{BB962C8B-B14F-4D97-AF65-F5344CB8AC3E}">
        <p14:creationId xmlns:p14="http://schemas.microsoft.com/office/powerpoint/2010/main" val="19039302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7" name="Content Placeholder 2">
            <a:extLst>
              <a:ext uri="{FF2B5EF4-FFF2-40B4-BE49-F238E27FC236}">
                <a16:creationId xmlns:a16="http://schemas.microsoft.com/office/drawing/2014/main" id="{B396D901-B196-5B30-12FA-299C5D22661B}"/>
              </a:ext>
            </a:extLst>
          </p:cNvPr>
          <p:cNvSpPr txBox="1">
            <a:spLocks/>
          </p:cNvSpPr>
          <p:nvPr/>
        </p:nvSpPr>
        <p:spPr>
          <a:xfrm>
            <a:off x="759908" y="911372"/>
            <a:ext cx="9809131" cy="5378969"/>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They understand the importance of communication and how it affects a person’s life, thus, focusing on providing their services and products to low income families and poor customers that can help them in the need of hour. </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They are collaborating with an MFI to provide micro-credit on mobile balances to be paid back in 5 days. The Consumer is believed to be defaulter if he deviates from the path of paying back the loaned amount within the time duration of 5 days. For the loan amount of 5 (in Indonesian Rupiah), payback amount should be 6 (in Indonesian Rupiah), while, for the loan amount of 10 (in Indonesian Rupiah), the payback amount should be 12 (in Indonesian Rupiah). </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r>
              <a:rPr lang="en-US" sz="1500" dirty="0">
                <a:solidFill>
                  <a:schemeClr val="bg2">
                    <a:lumMod val="20000"/>
                    <a:lumOff val="80000"/>
                  </a:schemeClr>
                </a:solidFill>
                <a:latin typeface="Arial" panose="020B0604020202020204" pitchFamily="34" charset="0"/>
                <a:cs typeface="Arial" panose="020B0604020202020204" pitchFamily="34" charset="0"/>
              </a:rPr>
              <a:t>The sample data is provided to us from our client database. It is hereby given to you for this exercise. In order to improve the selection of customers for the credit, the client wants some predictions that could help them in further investment and improvement in selection of customers. </a:t>
            </a:r>
            <a:endParaRPr lang="en-IN" sz="1500" dirty="0">
              <a:solidFill>
                <a:schemeClr val="bg2">
                  <a:lumMod val="20000"/>
                  <a:lumOff val="80000"/>
                </a:schemeClr>
              </a:solidFill>
              <a:latin typeface="Arial" panose="020B0604020202020204" pitchFamily="34" charset="0"/>
              <a:cs typeface="Arial" panose="020B0604020202020204" pitchFamily="34" charset="0"/>
            </a:endParaRPr>
          </a:p>
          <a:p>
            <a:pPr>
              <a:lnSpc>
                <a:spcPct val="107000"/>
              </a:lnSpc>
            </a:pPr>
            <a:endParaRPr lang="en-IN" sz="15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191E6689-429A-13AA-6F42-A850C648F51F}"/>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PROBLEM STATEMENT:</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Tree>
    <p:extLst>
      <p:ext uri="{BB962C8B-B14F-4D97-AF65-F5344CB8AC3E}">
        <p14:creationId xmlns:p14="http://schemas.microsoft.com/office/powerpoint/2010/main" val="4117585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A11B48DD-C563-1D21-90B6-27DFDFC407B1}"/>
              </a:ext>
            </a:extLst>
          </p:cNvPr>
          <p:cNvPicPr>
            <a:picLocks noChangeAspect="1"/>
          </p:cNvPicPr>
          <p:nvPr/>
        </p:nvPicPr>
        <p:blipFill>
          <a:blip r:embed="rId2"/>
          <a:stretch>
            <a:fillRect/>
          </a:stretch>
        </p:blipFill>
        <p:spPr>
          <a:xfrm>
            <a:off x="840838" y="901588"/>
            <a:ext cx="6312224" cy="4343623"/>
          </a:xfrm>
          <a:prstGeom prst="rect">
            <a:avLst/>
          </a:prstGeom>
        </p:spPr>
      </p:pic>
    </p:spTree>
    <p:extLst>
      <p:ext uri="{BB962C8B-B14F-4D97-AF65-F5344CB8AC3E}">
        <p14:creationId xmlns:p14="http://schemas.microsoft.com/office/powerpoint/2010/main" val="3298295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2125B42A-53CF-5CAF-D467-C983C4083CCC}"/>
              </a:ext>
            </a:extLst>
          </p:cNvPr>
          <p:cNvPicPr>
            <a:picLocks noChangeAspect="1"/>
          </p:cNvPicPr>
          <p:nvPr/>
        </p:nvPicPr>
        <p:blipFill>
          <a:blip r:embed="rId2"/>
          <a:stretch>
            <a:fillRect/>
          </a:stretch>
        </p:blipFill>
        <p:spPr>
          <a:xfrm>
            <a:off x="840838" y="1015886"/>
            <a:ext cx="6312224" cy="4419827"/>
          </a:xfrm>
          <a:prstGeom prst="rect">
            <a:avLst/>
          </a:prstGeom>
        </p:spPr>
      </p:pic>
    </p:spTree>
    <p:extLst>
      <p:ext uri="{BB962C8B-B14F-4D97-AF65-F5344CB8AC3E}">
        <p14:creationId xmlns:p14="http://schemas.microsoft.com/office/powerpoint/2010/main" val="2594068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09BE16BE-EFFB-6C33-EE85-2A5DE7F07DBB}"/>
              </a:ext>
            </a:extLst>
          </p:cNvPr>
          <p:cNvPicPr>
            <a:picLocks noChangeAspect="1"/>
          </p:cNvPicPr>
          <p:nvPr/>
        </p:nvPicPr>
        <p:blipFill>
          <a:blip r:embed="rId2"/>
          <a:stretch>
            <a:fillRect/>
          </a:stretch>
        </p:blipFill>
        <p:spPr>
          <a:xfrm>
            <a:off x="866238" y="1088913"/>
            <a:ext cx="6216970" cy="4349974"/>
          </a:xfrm>
          <a:prstGeom prst="rect">
            <a:avLst/>
          </a:prstGeom>
        </p:spPr>
      </p:pic>
    </p:spTree>
    <p:extLst>
      <p:ext uri="{BB962C8B-B14F-4D97-AF65-F5344CB8AC3E}">
        <p14:creationId xmlns:p14="http://schemas.microsoft.com/office/powerpoint/2010/main" val="423663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1179ACB2-FD33-740C-A78A-0CE268EA4B22}"/>
              </a:ext>
            </a:extLst>
          </p:cNvPr>
          <p:cNvPicPr>
            <a:picLocks noChangeAspect="1"/>
          </p:cNvPicPr>
          <p:nvPr/>
        </p:nvPicPr>
        <p:blipFill>
          <a:blip r:embed="rId2"/>
          <a:stretch>
            <a:fillRect/>
          </a:stretch>
        </p:blipFill>
        <p:spPr>
          <a:xfrm>
            <a:off x="840838" y="898414"/>
            <a:ext cx="5543835" cy="4311872"/>
          </a:xfrm>
          <a:prstGeom prst="rect">
            <a:avLst/>
          </a:prstGeom>
        </p:spPr>
      </p:pic>
    </p:spTree>
    <p:extLst>
      <p:ext uri="{BB962C8B-B14F-4D97-AF65-F5344CB8AC3E}">
        <p14:creationId xmlns:p14="http://schemas.microsoft.com/office/powerpoint/2010/main" val="2063535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3" name="Picture 2">
            <a:extLst>
              <a:ext uri="{FF2B5EF4-FFF2-40B4-BE49-F238E27FC236}">
                <a16:creationId xmlns:a16="http://schemas.microsoft.com/office/drawing/2014/main" id="{186B31CB-A184-8C9A-16F7-B5AEA1177701}"/>
              </a:ext>
            </a:extLst>
          </p:cNvPr>
          <p:cNvPicPr>
            <a:picLocks noChangeAspect="1"/>
          </p:cNvPicPr>
          <p:nvPr/>
        </p:nvPicPr>
        <p:blipFill>
          <a:blip r:embed="rId2"/>
          <a:stretch>
            <a:fillRect/>
          </a:stretch>
        </p:blipFill>
        <p:spPr>
          <a:xfrm>
            <a:off x="840838" y="1000015"/>
            <a:ext cx="5334274" cy="4273770"/>
          </a:xfrm>
          <a:prstGeom prst="rect">
            <a:avLst/>
          </a:prstGeom>
        </p:spPr>
      </p:pic>
    </p:spTree>
    <p:extLst>
      <p:ext uri="{BB962C8B-B14F-4D97-AF65-F5344CB8AC3E}">
        <p14:creationId xmlns:p14="http://schemas.microsoft.com/office/powerpoint/2010/main" val="3100061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8DB5BE54-2512-789C-959B-576F3710BEF2}"/>
              </a:ext>
            </a:extLst>
          </p:cNvPr>
          <p:cNvPicPr>
            <a:picLocks noChangeAspect="1"/>
          </p:cNvPicPr>
          <p:nvPr/>
        </p:nvPicPr>
        <p:blipFill>
          <a:blip r:embed="rId2"/>
          <a:stretch>
            <a:fillRect/>
          </a:stretch>
        </p:blipFill>
        <p:spPr>
          <a:xfrm>
            <a:off x="840838" y="952387"/>
            <a:ext cx="5277121" cy="4369025"/>
          </a:xfrm>
          <a:prstGeom prst="rect">
            <a:avLst/>
          </a:prstGeom>
        </p:spPr>
      </p:pic>
    </p:spTree>
    <p:extLst>
      <p:ext uri="{BB962C8B-B14F-4D97-AF65-F5344CB8AC3E}">
        <p14:creationId xmlns:p14="http://schemas.microsoft.com/office/powerpoint/2010/main" val="1943365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840838" y="264677"/>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BIVARIATE ANALYSIS:</a:t>
            </a:r>
            <a:endParaRPr lang="en-IN" sz="1800" dirty="0"/>
          </a:p>
        </p:txBody>
      </p:sp>
      <p:pic>
        <p:nvPicPr>
          <p:cNvPr id="4" name="Picture 3">
            <a:extLst>
              <a:ext uri="{FF2B5EF4-FFF2-40B4-BE49-F238E27FC236}">
                <a16:creationId xmlns:a16="http://schemas.microsoft.com/office/drawing/2014/main" id="{60F7B538-CAB9-B29C-DECE-91BF2D7BE65A}"/>
              </a:ext>
            </a:extLst>
          </p:cNvPr>
          <p:cNvPicPr>
            <a:picLocks noChangeAspect="1"/>
          </p:cNvPicPr>
          <p:nvPr/>
        </p:nvPicPr>
        <p:blipFill>
          <a:blip r:embed="rId2"/>
          <a:stretch>
            <a:fillRect/>
          </a:stretch>
        </p:blipFill>
        <p:spPr>
          <a:xfrm>
            <a:off x="840838" y="1066687"/>
            <a:ext cx="6350326" cy="4369025"/>
          </a:xfrm>
          <a:prstGeom prst="rect">
            <a:avLst/>
          </a:prstGeom>
        </p:spPr>
      </p:pic>
    </p:spTree>
    <p:extLst>
      <p:ext uri="{BB962C8B-B14F-4D97-AF65-F5344CB8AC3E}">
        <p14:creationId xmlns:p14="http://schemas.microsoft.com/office/powerpoint/2010/main" val="2489839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34637" y="419303"/>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pic>
        <p:nvPicPr>
          <p:cNvPr id="3" name="Picture 2">
            <a:extLst>
              <a:ext uri="{FF2B5EF4-FFF2-40B4-BE49-F238E27FC236}">
                <a16:creationId xmlns:a16="http://schemas.microsoft.com/office/drawing/2014/main" id="{F89C743A-AF84-4613-0D9D-AF3ED8699E09}"/>
              </a:ext>
            </a:extLst>
          </p:cNvPr>
          <p:cNvPicPr>
            <a:picLocks noChangeAspect="1"/>
          </p:cNvPicPr>
          <p:nvPr/>
        </p:nvPicPr>
        <p:blipFill>
          <a:blip r:embed="rId2"/>
          <a:stretch>
            <a:fillRect/>
          </a:stretch>
        </p:blipFill>
        <p:spPr>
          <a:xfrm>
            <a:off x="1034637" y="863803"/>
            <a:ext cx="7994895" cy="5497157"/>
          </a:xfrm>
          <a:prstGeom prst="rect">
            <a:avLst/>
          </a:prstGeom>
        </p:spPr>
      </p:pic>
    </p:spTree>
    <p:extLst>
      <p:ext uri="{BB962C8B-B14F-4D97-AF65-F5344CB8AC3E}">
        <p14:creationId xmlns:p14="http://schemas.microsoft.com/office/powerpoint/2010/main" val="7704383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55138" y="271027"/>
            <a:ext cx="6095010" cy="646331"/>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a:p>
            <a:endParaRPr lang="en-IN" sz="1800" dirty="0"/>
          </a:p>
        </p:txBody>
      </p:sp>
      <p:pic>
        <p:nvPicPr>
          <p:cNvPr id="3" name="Picture 2">
            <a:extLst>
              <a:ext uri="{FF2B5EF4-FFF2-40B4-BE49-F238E27FC236}">
                <a16:creationId xmlns:a16="http://schemas.microsoft.com/office/drawing/2014/main" id="{BAE7B23B-6DE3-0C45-F069-1A83EA82823E}"/>
              </a:ext>
            </a:extLst>
          </p:cNvPr>
          <p:cNvPicPr>
            <a:picLocks noChangeAspect="1"/>
          </p:cNvPicPr>
          <p:nvPr/>
        </p:nvPicPr>
        <p:blipFill>
          <a:blip r:embed="rId2"/>
          <a:stretch>
            <a:fillRect/>
          </a:stretch>
        </p:blipFill>
        <p:spPr>
          <a:xfrm>
            <a:off x="1056738" y="815816"/>
            <a:ext cx="4797745" cy="5692934"/>
          </a:xfrm>
          <a:prstGeom prst="rect">
            <a:avLst/>
          </a:prstGeom>
        </p:spPr>
      </p:pic>
    </p:spTree>
    <p:extLst>
      <p:ext uri="{BB962C8B-B14F-4D97-AF65-F5344CB8AC3E}">
        <p14:creationId xmlns:p14="http://schemas.microsoft.com/office/powerpoint/2010/main" val="2951778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955138" y="271027"/>
            <a:ext cx="6095010" cy="646331"/>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CORRELATION ANALYSIS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a:p>
            <a:endParaRPr lang="en-IN" sz="1800" dirty="0"/>
          </a:p>
        </p:txBody>
      </p:sp>
      <p:pic>
        <p:nvPicPr>
          <p:cNvPr id="4" name="Picture 3">
            <a:extLst>
              <a:ext uri="{FF2B5EF4-FFF2-40B4-BE49-F238E27FC236}">
                <a16:creationId xmlns:a16="http://schemas.microsoft.com/office/drawing/2014/main" id="{33FD46B4-F204-91D9-BA32-12FEBF1047AD}"/>
              </a:ext>
            </a:extLst>
          </p:cNvPr>
          <p:cNvPicPr>
            <a:picLocks noChangeAspect="1"/>
          </p:cNvPicPr>
          <p:nvPr/>
        </p:nvPicPr>
        <p:blipFill>
          <a:blip r:embed="rId2"/>
          <a:stretch>
            <a:fillRect/>
          </a:stretch>
        </p:blipFill>
        <p:spPr>
          <a:xfrm>
            <a:off x="955138" y="1377900"/>
            <a:ext cx="9665197" cy="1930499"/>
          </a:xfrm>
          <a:prstGeom prst="rect">
            <a:avLst/>
          </a:prstGeom>
        </p:spPr>
      </p:pic>
    </p:spTree>
    <p:extLst>
      <p:ext uri="{BB962C8B-B14F-4D97-AF65-F5344CB8AC3E}">
        <p14:creationId xmlns:p14="http://schemas.microsoft.com/office/powerpoint/2010/main" val="45424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B8B935D5-825B-744D-D905-125C70403DC5}"/>
              </a:ext>
            </a:extLst>
          </p:cNvPr>
          <p:cNvSpPr txBox="1">
            <a:spLocks/>
          </p:cNvSpPr>
          <p:nvPr/>
        </p:nvSpPr>
        <p:spPr>
          <a:xfrm>
            <a:off x="1104293" y="1152983"/>
            <a:ext cx="8946541" cy="4195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endParaRPr lang="en-IN" dirty="0"/>
          </a:p>
        </p:txBody>
      </p:sp>
      <p:sp>
        <p:nvSpPr>
          <p:cNvPr id="4" name="Title 1">
            <a:extLst>
              <a:ext uri="{FF2B5EF4-FFF2-40B4-BE49-F238E27FC236}">
                <a16:creationId xmlns:a16="http://schemas.microsoft.com/office/drawing/2014/main" id="{F6525677-0C72-5AE8-9243-8204A099A681}"/>
              </a:ext>
            </a:extLst>
          </p:cNvPr>
          <p:cNvSpPr txBox="1">
            <a:spLocks/>
          </p:cNvSpPr>
          <p:nvPr/>
        </p:nvSpPr>
        <p:spPr>
          <a:xfrm>
            <a:off x="646111" y="452718"/>
            <a:ext cx="9404723" cy="1400530"/>
          </a:xfrm>
          <a:prstGeom prst="rect">
            <a:avLst/>
          </a:prstGeom>
        </p:spPr>
        <p:txBody>
          <a:bodyPr vert="horz" lIns="91440" tIns="45720" rIns="91440" bIns="45720" rtlCol="0" anchor="b">
            <a:noAutofit/>
          </a:bodyPr>
          <a:lstStyle>
            <a:lvl1pPr algn="l" defTabSz="457200" rtl="0" eaLnBrk="1" latinLnBrk="0" hangingPunct="1">
              <a:spcBef>
                <a:spcPct val="0"/>
              </a:spcBef>
              <a:buNone/>
              <a:defRPr sz="7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IN" sz="1800" b="0" i="0" u="none" strike="noStrike" baseline="0" dirty="0">
              <a:solidFill>
                <a:srgbClr val="000000"/>
              </a:solidFill>
              <a:latin typeface="Times New Roman" panose="02020603050405020304" pitchFamily="18" charset="0"/>
            </a:endParaRPr>
          </a:p>
          <a:p>
            <a:r>
              <a:rPr lang="en-IN" sz="1800" b="0" i="0" u="none" strike="noStrike" baseline="0" dirty="0">
                <a:solidFill>
                  <a:srgbClr val="000000"/>
                </a:solidFill>
                <a:latin typeface="Times New Roman" panose="02020603050405020304" pitchFamily="18" charset="0"/>
              </a:rPr>
              <a:t> </a:t>
            </a:r>
            <a:r>
              <a:rPr lang="en-IN" sz="1800" b="1" i="0" u="none" strike="noStrike" baseline="0" dirty="0">
                <a:solidFill>
                  <a:schemeClr val="tx1"/>
                </a:solidFill>
                <a:latin typeface="Times New Roman" panose="02020603050405020304" pitchFamily="18" charset="0"/>
              </a:rPr>
              <a:t>Business Goal: </a:t>
            </a:r>
            <a:br>
              <a:rPr lang="en-IN" sz="1800" dirty="0">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7" name="Content Placeholder 2">
            <a:extLst>
              <a:ext uri="{FF2B5EF4-FFF2-40B4-BE49-F238E27FC236}">
                <a16:creationId xmlns:a16="http://schemas.microsoft.com/office/drawing/2014/main" id="{627A89CB-37E8-6ADB-5EE9-6A4D10092976}"/>
              </a:ext>
            </a:extLst>
          </p:cNvPr>
          <p:cNvSpPr txBox="1">
            <a:spLocks/>
          </p:cNvSpPr>
          <p:nvPr/>
        </p:nvSpPr>
        <p:spPr>
          <a:xfrm>
            <a:off x="1104292" y="1026313"/>
            <a:ext cx="9809131" cy="5378969"/>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l"/>
            <a:r>
              <a:rPr lang="en-US" sz="1800" dirty="0">
                <a:solidFill>
                  <a:schemeClr val="bg2">
                    <a:lumMod val="20000"/>
                    <a:lumOff val="80000"/>
                  </a:schemeClr>
                </a:solidFill>
                <a:latin typeface="Arial" panose="020B0604020202020204" pitchFamily="34" charset="0"/>
                <a:cs typeface="Arial" panose="020B0604020202020204" pitchFamily="34" charset="0"/>
              </a:rPr>
              <a:t>After collecting the data, you need to build a machine learning model. Before model building do all data pre-processing steps. Try different models with different hyper parameters and select the best model. </a:t>
            </a:r>
          </a:p>
          <a:p>
            <a:r>
              <a:rPr lang="en-US" sz="1800" dirty="0">
                <a:solidFill>
                  <a:schemeClr val="bg2">
                    <a:lumMod val="20000"/>
                    <a:lumOff val="80000"/>
                  </a:schemeClr>
                </a:solidFill>
                <a:latin typeface="Arial" panose="020B0604020202020204" pitchFamily="34" charset="0"/>
                <a:cs typeface="Arial" panose="020B0604020202020204" pitchFamily="34" charset="0"/>
              </a:rPr>
              <a:t>Follow the complete life cycle of data science. Include all the steps like. </a:t>
            </a:r>
          </a:p>
          <a:p>
            <a:r>
              <a:rPr lang="en-IN" sz="1800" dirty="0">
                <a:solidFill>
                  <a:schemeClr val="bg2">
                    <a:lumMod val="20000"/>
                    <a:lumOff val="80000"/>
                  </a:schemeClr>
                </a:solidFill>
                <a:latin typeface="Arial" panose="020B0604020202020204" pitchFamily="34" charset="0"/>
                <a:cs typeface="Arial" panose="020B0604020202020204" pitchFamily="34" charset="0"/>
              </a:rPr>
              <a:t>1. Data Cleaning </a:t>
            </a:r>
          </a:p>
          <a:p>
            <a:r>
              <a:rPr lang="en-IN" sz="1800" dirty="0">
                <a:solidFill>
                  <a:schemeClr val="bg2">
                    <a:lumMod val="20000"/>
                    <a:lumOff val="80000"/>
                  </a:schemeClr>
                </a:solidFill>
                <a:latin typeface="Arial" panose="020B0604020202020204" pitchFamily="34" charset="0"/>
                <a:cs typeface="Arial" panose="020B0604020202020204" pitchFamily="34" charset="0"/>
              </a:rPr>
              <a:t>2. Exploratory Data Analysis </a:t>
            </a:r>
          </a:p>
          <a:p>
            <a:r>
              <a:rPr lang="en-IN" sz="1800" dirty="0">
                <a:solidFill>
                  <a:schemeClr val="bg2">
                    <a:lumMod val="20000"/>
                    <a:lumOff val="80000"/>
                  </a:schemeClr>
                </a:solidFill>
                <a:latin typeface="Arial" panose="020B0604020202020204" pitchFamily="34" charset="0"/>
                <a:cs typeface="Arial" panose="020B0604020202020204" pitchFamily="34" charset="0"/>
              </a:rPr>
              <a:t>3. Data Pre-processing </a:t>
            </a:r>
          </a:p>
          <a:p>
            <a:r>
              <a:rPr lang="en-IN" sz="1800" dirty="0">
                <a:solidFill>
                  <a:schemeClr val="bg2">
                    <a:lumMod val="20000"/>
                    <a:lumOff val="80000"/>
                  </a:schemeClr>
                </a:solidFill>
                <a:latin typeface="Arial" panose="020B0604020202020204" pitchFamily="34" charset="0"/>
                <a:cs typeface="Arial" panose="020B0604020202020204" pitchFamily="34" charset="0"/>
              </a:rPr>
              <a:t>4. Model Building </a:t>
            </a:r>
          </a:p>
          <a:p>
            <a:r>
              <a:rPr lang="en-IN" sz="1800" dirty="0">
                <a:solidFill>
                  <a:schemeClr val="bg2">
                    <a:lumMod val="20000"/>
                    <a:lumOff val="80000"/>
                  </a:schemeClr>
                </a:solidFill>
                <a:latin typeface="Arial" panose="020B0604020202020204" pitchFamily="34" charset="0"/>
                <a:cs typeface="Arial" panose="020B0604020202020204" pitchFamily="34" charset="0"/>
              </a:rPr>
              <a:t>5. Model Evaluation </a:t>
            </a:r>
          </a:p>
          <a:p>
            <a:r>
              <a:rPr lang="en-US" sz="1800" dirty="0">
                <a:solidFill>
                  <a:schemeClr val="bg2">
                    <a:lumMod val="20000"/>
                    <a:lumOff val="80000"/>
                  </a:schemeClr>
                </a:solidFill>
                <a:latin typeface="Arial" panose="020B0604020202020204" pitchFamily="34" charset="0"/>
                <a:cs typeface="Arial" panose="020B0604020202020204" pitchFamily="34" charset="0"/>
              </a:rPr>
              <a:t>6. Selecting the best model </a:t>
            </a:r>
          </a:p>
          <a:p>
            <a:endParaRPr lang="en-US" sz="6400" b="0" i="0" u="none" strike="noStrike" baseline="0" dirty="0">
              <a:solidFill>
                <a:schemeClr val="tx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4534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US" b="1" dirty="0">
                <a:latin typeface="Arial Black" panose="020B0A04020102020204" pitchFamily="34" charset="0"/>
                <a:cs typeface="Times New Roman" panose="02020603050405020304" pitchFamily="18" charset="0"/>
              </a:rPr>
              <a:t>E</a:t>
            </a:r>
            <a:r>
              <a:rPr lang="en-IN" b="1" dirty="0">
                <a:latin typeface="Arial Black" panose="020B0A04020102020204" pitchFamily="34" charset="0"/>
                <a:cs typeface="Times New Roman" panose="02020603050405020304" pitchFamily="18" charset="0"/>
              </a:rPr>
              <a:t>NCODING</a:t>
            </a:r>
            <a:endParaRPr lang="en-IN" sz="1800" dirty="0"/>
          </a:p>
        </p:txBody>
      </p:sp>
      <p:sp>
        <p:nvSpPr>
          <p:cNvPr id="7" name="Content Placeholder 2">
            <a:extLst>
              <a:ext uri="{FF2B5EF4-FFF2-40B4-BE49-F238E27FC236}">
                <a16:creationId xmlns:a16="http://schemas.microsoft.com/office/drawing/2014/main" id="{CF8B8AF3-742A-08F9-A053-98FD0F3CC62B}"/>
              </a:ext>
            </a:extLst>
          </p:cNvPr>
          <p:cNvSpPr>
            <a:spLocks noGrp="1"/>
          </p:cNvSpPr>
          <p:nvPr>
            <p:ph idx="1"/>
          </p:nvPr>
        </p:nvSpPr>
        <p:spPr>
          <a:xfrm>
            <a:off x="807410" y="369211"/>
            <a:ext cx="8946541" cy="4195481"/>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DATA CONTAINS OBJECT DATA SO WE ARE ENCODING WITH ONE HOT ENCODER METHOD AS DATA HAS NO ORDINAL RELATIONSHIP</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E696980-B3B3-84E0-20FD-1B8E6AE9721B}"/>
              </a:ext>
            </a:extLst>
          </p:cNvPr>
          <p:cNvPicPr>
            <a:picLocks noChangeAspect="1"/>
          </p:cNvPicPr>
          <p:nvPr/>
        </p:nvPicPr>
        <p:blipFill>
          <a:blip r:embed="rId2"/>
          <a:stretch>
            <a:fillRect/>
          </a:stretch>
        </p:blipFill>
        <p:spPr>
          <a:xfrm>
            <a:off x="1016824" y="1879542"/>
            <a:ext cx="4769095" cy="2235315"/>
          </a:xfrm>
          <a:prstGeom prst="rect">
            <a:avLst/>
          </a:prstGeom>
        </p:spPr>
      </p:pic>
    </p:spTree>
    <p:extLst>
      <p:ext uri="{BB962C8B-B14F-4D97-AF65-F5344CB8AC3E}">
        <p14:creationId xmlns:p14="http://schemas.microsoft.com/office/powerpoint/2010/main" val="3744776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271185"/>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ENCODING:</a:t>
            </a:r>
            <a:endParaRPr lang="en-IN" sz="1800" dirty="0"/>
          </a:p>
        </p:txBody>
      </p:sp>
      <p:pic>
        <p:nvPicPr>
          <p:cNvPr id="3" name="Picture 2">
            <a:extLst>
              <a:ext uri="{FF2B5EF4-FFF2-40B4-BE49-F238E27FC236}">
                <a16:creationId xmlns:a16="http://schemas.microsoft.com/office/drawing/2014/main" id="{DFD308C3-AF3D-EB1E-E39D-B0273B68CB87}"/>
              </a:ext>
            </a:extLst>
          </p:cNvPr>
          <p:cNvPicPr>
            <a:picLocks noChangeAspect="1"/>
          </p:cNvPicPr>
          <p:nvPr/>
        </p:nvPicPr>
        <p:blipFill>
          <a:blip r:embed="rId2"/>
          <a:stretch>
            <a:fillRect/>
          </a:stretch>
        </p:blipFill>
        <p:spPr>
          <a:xfrm>
            <a:off x="1016824" y="1022175"/>
            <a:ext cx="3698121" cy="5118276"/>
          </a:xfrm>
          <a:prstGeom prst="rect">
            <a:avLst/>
          </a:prstGeom>
        </p:spPr>
      </p:pic>
    </p:spTree>
    <p:extLst>
      <p:ext uri="{BB962C8B-B14F-4D97-AF65-F5344CB8AC3E}">
        <p14:creationId xmlns:p14="http://schemas.microsoft.com/office/powerpoint/2010/main" val="226137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r>
              <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We can see data have skewness so now we proceed to remove it</a:t>
            </a:r>
          </a:p>
          <a:p>
            <a:r>
              <a:rPr lang="en-US" sz="1800" dirty="0">
                <a:solidFill>
                  <a:schemeClr val="bg2">
                    <a:lumMod val="20000"/>
                    <a:lumOff val="80000"/>
                  </a:schemeClr>
                </a:solidFill>
                <a:latin typeface="Arial" panose="020B0604020202020204" pitchFamily="34" charset="0"/>
                <a:cs typeface="Arial" panose="020B0604020202020204" pitchFamily="34" charset="0"/>
              </a:rPr>
              <a:t>By using </a:t>
            </a:r>
            <a:r>
              <a:rPr lang="en-US" sz="1800" dirty="0" err="1">
                <a:solidFill>
                  <a:schemeClr val="bg2">
                    <a:lumMod val="20000"/>
                    <a:lumOff val="80000"/>
                  </a:schemeClr>
                </a:solidFill>
                <a:latin typeface="Arial" panose="020B0604020202020204" pitchFamily="34" charset="0"/>
                <a:cs typeface="Arial" panose="020B0604020202020204" pitchFamily="34" charset="0"/>
              </a:rPr>
              <a:t>power_transform</a:t>
            </a:r>
            <a:r>
              <a:rPr lang="en-US" sz="1800" dirty="0">
                <a:solidFill>
                  <a:schemeClr val="bg2">
                    <a:lumMod val="20000"/>
                    <a:lumOff val="80000"/>
                  </a:schemeClr>
                </a:solidFill>
                <a:latin typeface="Arial" panose="020B0604020202020204" pitchFamily="34" charset="0"/>
                <a:cs typeface="Arial" panose="020B0604020202020204" pitchFamily="34" charset="0"/>
              </a:rPr>
              <a:t> skewness in the data is removed</a:t>
            </a: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D4393985-0D80-A212-2812-68FD31ABE047}"/>
              </a:ext>
            </a:extLst>
          </p:cNvPr>
          <p:cNvPicPr>
            <a:picLocks noChangeAspect="1"/>
          </p:cNvPicPr>
          <p:nvPr/>
        </p:nvPicPr>
        <p:blipFill>
          <a:blip r:embed="rId2"/>
          <a:stretch>
            <a:fillRect/>
          </a:stretch>
        </p:blipFill>
        <p:spPr>
          <a:xfrm>
            <a:off x="606183" y="1965226"/>
            <a:ext cx="9404833" cy="3829247"/>
          </a:xfrm>
          <a:prstGeom prst="rect">
            <a:avLst/>
          </a:prstGeom>
        </p:spPr>
      </p:pic>
    </p:spTree>
    <p:extLst>
      <p:ext uri="{BB962C8B-B14F-4D97-AF65-F5344CB8AC3E}">
        <p14:creationId xmlns:p14="http://schemas.microsoft.com/office/powerpoint/2010/main" val="2310269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F4E4066-FF41-6318-F981-099A9515BEEF}"/>
              </a:ext>
            </a:extLst>
          </p:cNvPr>
          <p:cNvPicPr>
            <a:picLocks noChangeAspect="1"/>
          </p:cNvPicPr>
          <p:nvPr/>
        </p:nvPicPr>
        <p:blipFill>
          <a:blip r:embed="rId2"/>
          <a:stretch>
            <a:fillRect/>
          </a:stretch>
        </p:blipFill>
        <p:spPr>
          <a:xfrm>
            <a:off x="790306" y="847603"/>
            <a:ext cx="10458988" cy="4743694"/>
          </a:xfrm>
          <a:prstGeom prst="rect">
            <a:avLst/>
          </a:prstGeom>
        </p:spPr>
      </p:pic>
    </p:spTree>
    <p:extLst>
      <p:ext uri="{BB962C8B-B14F-4D97-AF65-F5344CB8AC3E}">
        <p14:creationId xmlns:p14="http://schemas.microsoft.com/office/powerpoint/2010/main" val="1409356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F706A6A-0161-946A-4F00-4CDF7ED044E2}"/>
              </a:ext>
            </a:extLst>
          </p:cNvPr>
          <p:cNvSpPr txBox="1"/>
          <p:nvPr/>
        </p:nvSpPr>
        <p:spPr>
          <a:xfrm>
            <a:off x="1016824" y="191745"/>
            <a:ext cx="6095010" cy="369332"/>
          </a:xfrm>
          <a:prstGeom prst="rect">
            <a:avLst/>
          </a:prstGeom>
          <a:noFill/>
        </p:spPr>
        <p:txBody>
          <a:bodyPr wrap="square">
            <a:spAutoFit/>
          </a:bodyPr>
          <a:lstStyle/>
          <a:p>
            <a:r>
              <a:rPr lang="en-IN" b="1" dirty="0">
                <a:latin typeface="Arial Black" panose="020B0A04020102020204" pitchFamily="34" charset="0"/>
                <a:ea typeface="Calibri" panose="020F0502020204030204" pitchFamily="34" charset="0"/>
                <a:cs typeface="Times New Roman" panose="02020603050405020304" pitchFamily="18" charset="0"/>
              </a:rPr>
              <a:t>SKEWNESS</a:t>
            </a:r>
            <a:r>
              <a:rPr lang="en-IN" sz="1800" b="1" dirty="0">
                <a:latin typeface="Arial Black" panose="020B0A04020102020204" pitchFamily="34" charset="0"/>
                <a:ea typeface="Calibri" panose="020F0502020204030204" pitchFamily="34" charset="0"/>
                <a:cs typeface="Times New Roman" panose="02020603050405020304" pitchFamily="18" charset="0"/>
              </a:rPr>
              <a:t>:</a:t>
            </a:r>
            <a:endParaRPr lang="en-IN" sz="1800" dirty="0"/>
          </a:p>
        </p:txBody>
      </p:sp>
      <p:sp>
        <p:nvSpPr>
          <p:cNvPr id="7" name="Content Placeholder 2">
            <a:extLst>
              <a:ext uri="{FF2B5EF4-FFF2-40B4-BE49-F238E27FC236}">
                <a16:creationId xmlns:a16="http://schemas.microsoft.com/office/drawing/2014/main" id="{D5BB4C89-5073-AF60-4446-A28D325C8793}"/>
              </a:ext>
            </a:extLst>
          </p:cNvPr>
          <p:cNvSpPr>
            <a:spLocks noGrp="1"/>
          </p:cNvSpPr>
          <p:nvPr>
            <p:ph idx="1"/>
          </p:nvPr>
        </p:nvSpPr>
        <p:spPr>
          <a:xfrm>
            <a:off x="659080" y="278695"/>
            <a:ext cx="8916741" cy="3675218"/>
          </a:xfrm>
        </p:spPr>
        <p:txBody>
          <a:bodyPr>
            <a:normAutofit/>
          </a:bodyPr>
          <a:lstStyle/>
          <a:p>
            <a:pPr marL="0" indent="0" algn="l">
              <a:buNone/>
            </a:pPr>
            <a:r>
              <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rPr>
              <a:t> </a:t>
            </a: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4383975-3163-FFF6-AED3-4AA086414B83}"/>
              </a:ext>
            </a:extLst>
          </p:cNvPr>
          <p:cNvPicPr>
            <a:picLocks noChangeAspect="1"/>
          </p:cNvPicPr>
          <p:nvPr/>
        </p:nvPicPr>
        <p:blipFill>
          <a:blip r:embed="rId2"/>
          <a:stretch>
            <a:fillRect/>
          </a:stretch>
        </p:blipFill>
        <p:spPr>
          <a:xfrm>
            <a:off x="1016824" y="850497"/>
            <a:ext cx="4187968" cy="5157005"/>
          </a:xfrm>
          <a:prstGeom prst="rect">
            <a:avLst/>
          </a:prstGeom>
        </p:spPr>
      </p:pic>
    </p:spTree>
    <p:extLst>
      <p:ext uri="{BB962C8B-B14F-4D97-AF65-F5344CB8AC3E}">
        <p14:creationId xmlns:p14="http://schemas.microsoft.com/office/powerpoint/2010/main" val="24701283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2DFA15A-B332-364C-2CC5-3E96983DB93A}"/>
              </a:ext>
            </a:extLst>
          </p:cNvPr>
          <p:cNvSpPr txBox="1">
            <a:spLocks/>
          </p:cNvSpPr>
          <p:nvPr/>
        </p:nvSpPr>
        <p:spPr>
          <a:xfrm>
            <a:off x="939635" y="497415"/>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IN" sz="1800" dirty="0">
                <a:solidFill>
                  <a:schemeClr val="bg2">
                    <a:lumMod val="20000"/>
                    <a:lumOff val="80000"/>
                  </a:schemeClr>
                </a:solidFill>
                <a:latin typeface="Arial" panose="020B0604020202020204" pitchFamily="34" charset="0"/>
                <a:cs typeface="Arial" panose="020B0604020202020204" pitchFamily="34" charset="0"/>
              </a:rPr>
              <a:t> </a:t>
            </a:r>
          </a:p>
          <a:p>
            <a:r>
              <a:rPr lang="en-US" sz="1800" dirty="0">
                <a:solidFill>
                  <a:schemeClr val="bg2">
                    <a:lumMod val="20000"/>
                    <a:lumOff val="80000"/>
                  </a:schemeClr>
                </a:solidFill>
                <a:latin typeface="Arial" panose="020B0604020202020204" pitchFamily="34" charset="0"/>
                <a:cs typeface="Arial" panose="020B0604020202020204" pitchFamily="34" charset="0"/>
              </a:rPr>
              <a:t>We can see there are outliers in this data . So we use z score method to remove outliers.</a:t>
            </a: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US" sz="1800" dirty="0">
              <a:solidFill>
                <a:schemeClr val="bg2">
                  <a:lumMod val="20000"/>
                  <a:lumOff val="80000"/>
                </a:schemeClr>
              </a:solidFill>
              <a:latin typeface="Arial" panose="020B0604020202020204" pitchFamily="34" charset="0"/>
              <a:cs typeface="Arial" panose="020B0604020202020204" pitchFamily="34" charset="0"/>
            </a:endParaRPr>
          </a:p>
          <a:p>
            <a:pPr marL="0" indent="0">
              <a:buFont typeface="Wingdings 3" charset="2"/>
              <a:buNone/>
            </a:pPr>
            <a:endParaRPr lang="en-US" sz="1800" dirty="0">
              <a:solidFill>
                <a:schemeClr val="bg2">
                  <a:lumMod val="20000"/>
                  <a:lumOff val="80000"/>
                </a:schemeClr>
              </a:solidFill>
              <a:latin typeface="Arial" panose="020B0604020202020204" pitchFamily="34" charset="0"/>
              <a:cs typeface="Arial" panose="020B0604020202020204" pitchFamily="34" charset="0"/>
            </a:endParaRPr>
          </a:p>
          <a:p>
            <a:endParaRPr lang="en-IN" sz="1800" dirty="0">
              <a:solidFill>
                <a:schemeClr val="bg2">
                  <a:lumMod val="20000"/>
                  <a:lumOff val="8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F936280-1D81-0803-49E0-345BFB1434A0}"/>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pic>
        <p:nvPicPr>
          <p:cNvPr id="6" name="Picture 5">
            <a:extLst>
              <a:ext uri="{FF2B5EF4-FFF2-40B4-BE49-F238E27FC236}">
                <a16:creationId xmlns:a16="http://schemas.microsoft.com/office/drawing/2014/main" id="{ACF183EA-D154-5BA4-3121-EABC634A521C}"/>
              </a:ext>
            </a:extLst>
          </p:cNvPr>
          <p:cNvPicPr>
            <a:picLocks noChangeAspect="1"/>
          </p:cNvPicPr>
          <p:nvPr/>
        </p:nvPicPr>
        <p:blipFill>
          <a:blip r:embed="rId2"/>
          <a:stretch>
            <a:fillRect/>
          </a:stretch>
        </p:blipFill>
        <p:spPr>
          <a:xfrm>
            <a:off x="1046513" y="1574800"/>
            <a:ext cx="6167087" cy="5109469"/>
          </a:xfrm>
          <a:prstGeom prst="rect">
            <a:avLst/>
          </a:prstGeom>
        </p:spPr>
      </p:pic>
    </p:spTree>
    <p:extLst>
      <p:ext uri="{BB962C8B-B14F-4D97-AF65-F5344CB8AC3E}">
        <p14:creationId xmlns:p14="http://schemas.microsoft.com/office/powerpoint/2010/main" val="40985271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C1D960-F7A3-BD67-99DA-0BA4552E5481}"/>
              </a:ext>
            </a:extLst>
          </p:cNvPr>
          <p:cNvPicPr>
            <a:picLocks noChangeAspect="1"/>
          </p:cNvPicPr>
          <p:nvPr/>
        </p:nvPicPr>
        <p:blipFill>
          <a:blip r:embed="rId2"/>
          <a:stretch>
            <a:fillRect/>
          </a:stretch>
        </p:blipFill>
        <p:spPr>
          <a:xfrm>
            <a:off x="758604" y="491987"/>
            <a:ext cx="8604692" cy="5378726"/>
          </a:xfrm>
          <a:prstGeom prst="rect">
            <a:avLst/>
          </a:prstGeom>
        </p:spPr>
      </p:pic>
    </p:spTree>
    <p:extLst>
      <p:ext uri="{BB962C8B-B14F-4D97-AF65-F5344CB8AC3E}">
        <p14:creationId xmlns:p14="http://schemas.microsoft.com/office/powerpoint/2010/main" val="3087710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BA8CF-EBAD-ABCC-5286-801500529F05}"/>
              </a:ext>
            </a:extLst>
          </p:cNvPr>
          <p:cNvPicPr>
            <a:picLocks noChangeAspect="1"/>
          </p:cNvPicPr>
          <p:nvPr/>
        </p:nvPicPr>
        <p:blipFill>
          <a:blip r:embed="rId2"/>
          <a:stretch>
            <a:fillRect/>
          </a:stretch>
        </p:blipFill>
        <p:spPr>
          <a:xfrm>
            <a:off x="749159" y="501525"/>
            <a:ext cx="5486682" cy="4838949"/>
          </a:xfrm>
          <a:prstGeom prst="rect">
            <a:avLst/>
          </a:prstGeom>
        </p:spPr>
      </p:pic>
    </p:spTree>
    <p:extLst>
      <p:ext uri="{BB962C8B-B14F-4D97-AF65-F5344CB8AC3E}">
        <p14:creationId xmlns:p14="http://schemas.microsoft.com/office/powerpoint/2010/main" val="332524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936280-1D81-0803-49E0-345BFB1434A0}"/>
              </a:ext>
            </a:extLst>
          </p:cNvPr>
          <p:cNvSpPr txBox="1"/>
          <p:nvPr/>
        </p:nvSpPr>
        <p:spPr>
          <a:xfrm>
            <a:off x="1046513" y="312749"/>
            <a:ext cx="6095010" cy="369332"/>
          </a:xfrm>
          <a:prstGeom prst="rect">
            <a:avLst/>
          </a:prstGeom>
          <a:noFill/>
        </p:spPr>
        <p:txBody>
          <a:bodyPr wrap="square">
            <a:spAutoFit/>
          </a:body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OUTLIERS:</a:t>
            </a:r>
            <a:endParaRPr lang="en-IN" sz="1800" dirty="0"/>
          </a:p>
        </p:txBody>
      </p:sp>
      <p:pic>
        <p:nvPicPr>
          <p:cNvPr id="3" name="Picture 2">
            <a:extLst>
              <a:ext uri="{FF2B5EF4-FFF2-40B4-BE49-F238E27FC236}">
                <a16:creationId xmlns:a16="http://schemas.microsoft.com/office/drawing/2014/main" id="{37531891-DA87-0606-5A4B-E44684CB8373}"/>
              </a:ext>
            </a:extLst>
          </p:cNvPr>
          <p:cNvPicPr>
            <a:picLocks noChangeAspect="1"/>
          </p:cNvPicPr>
          <p:nvPr/>
        </p:nvPicPr>
        <p:blipFill>
          <a:blip r:embed="rId2"/>
          <a:stretch>
            <a:fillRect/>
          </a:stretch>
        </p:blipFill>
        <p:spPr>
          <a:xfrm>
            <a:off x="1046513" y="784075"/>
            <a:ext cx="5658141" cy="5810549"/>
          </a:xfrm>
          <a:prstGeom prst="rect">
            <a:avLst/>
          </a:prstGeom>
        </p:spPr>
      </p:pic>
    </p:spTree>
    <p:extLst>
      <p:ext uri="{BB962C8B-B14F-4D97-AF65-F5344CB8AC3E}">
        <p14:creationId xmlns:p14="http://schemas.microsoft.com/office/powerpoint/2010/main" val="2188186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691025-9684-D01F-8F32-91FA8AA785FF}"/>
              </a:ext>
            </a:extLst>
          </p:cNvPr>
          <p:cNvPicPr>
            <a:picLocks noChangeAspect="1"/>
          </p:cNvPicPr>
          <p:nvPr/>
        </p:nvPicPr>
        <p:blipFill>
          <a:blip r:embed="rId2"/>
          <a:stretch>
            <a:fillRect/>
          </a:stretch>
        </p:blipFill>
        <p:spPr>
          <a:xfrm>
            <a:off x="618974" y="707939"/>
            <a:ext cx="5874052" cy="3321221"/>
          </a:xfrm>
          <a:prstGeom prst="rect">
            <a:avLst/>
          </a:prstGeom>
        </p:spPr>
      </p:pic>
    </p:spTree>
    <p:extLst>
      <p:ext uri="{BB962C8B-B14F-4D97-AF65-F5344CB8AC3E}">
        <p14:creationId xmlns:p14="http://schemas.microsoft.com/office/powerpoint/2010/main" val="2823493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92B99C-BAB6-BC9E-9DCE-0E8CF1A49B29}"/>
              </a:ext>
            </a:extLst>
          </p:cNvPr>
          <p:cNvSpPr>
            <a:spLocks noGrp="1"/>
          </p:cNvSpPr>
          <p:nvPr>
            <p:ph idx="1"/>
          </p:nvPr>
        </p:nvSpPr>
        <p:spPr>
          <a:xfrm>
            <a:off x="710593" y="670383"/>
            <a:ext cx="8946541" cy="4195481"/>
          </a:xfrm>
        </p:spPr>
        <p:txBody>
          <a:bodyPr>
            <a:normAutofit/>
          </a:bodyPr>
          <a:lstStyle/>
          <a:p>
            <a:pPr>
              <a:lnSpc>
                <a:spcPct val="107000"/>
              </a:lnSpc>
              <a:spcAft>
                <a:spcPts val="800"/>
              </a:spcAft>
            </a:pPr>
            <a:r>
              <a:rPr lang="en-US" sz="1800" b="1" u="sng" dirty="0">
                <a:effectLst/>
                <a:latin typeface="Calibri" panose="020F0502020204030204" pitchFamily="34" charset="0"/>
                <a:ea typeface="Calibri" panose="020F0502020204030204" pitchFamily="34" charset="0"/>
                <a:cs typeface="Times New Roman" panose="02020603050405020304" pitchFamily="18" charset="0"/>
              </a:rPr>
              <a:t>Points to Remember: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no null values in the dataset.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may be some customers with no loan history.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dataset is imbalanced. Label ‘1’ has approximately 87.5% records, while, label ‘0’ has approximately 12.5% records.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some features, there may be values which might not be realistic. You may have to observe them and treat them with a suitable explanation.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might come across outliers in some features which you need to handle as per your understanding. Keep in mind that data is expensive and we cannot lose more than 7-8% of the data.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marL="0" indent="0">
              <a:buNone/>
            </a:pPr>
            <a:endParaRPr lang="en-US"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a:p>
            <a:pPr algn="l"/>
            <a:endParaRPr lang="en-IN" sz="1800" b="0" i="0" u="none" strike="noStrike" baseline="0" dirty="0">
              <a:solidFill>
                <a:schemeClr val="bg2">
                  <a:lumMod val="20000"/>
                  <a:lumOff val="8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14715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80A9AF-A260-4270-FB75-CF5525695612}"/>
              </a:ext>
            </a:extLst>
          </p:cNvPr>
          <p:cNvPicPr>
            <a:picLocks noChangeAspect="1"/>
          </p:cNvPicPr>
          <p:nvPr/>
        </p:nvPicPr>
        <p:blipFill>
          <a:blip r:embed="rId2"/>
          <a:stretch>
            <a:fillRect/>
          </a:stretch>
        </p:blipFill>
        <p:spPr>
          <a:xfrm>
            <a:off x="660159" y="444350"/>
            <a:ext cx="9373082" cy="5816899"/>
          </a:xfrm>
          <a:prstGeom prst="rect">
            <a:avLst/>
          </a:prstGeom>
        </p:spPr>
      </p:pic>
    </p:spTree>
    <p:extLst>
      <p:ext uri="{BB962C8B-B14F-4D97-AF65-F5344CB8AC3E}">
        <p14:creationId xmlns:p14="http://schemas.microsoft.com/office/powerpoint/2010/main" val="595850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0C2823A-1BA6-836C-7D09-9C34E0D95E1F}"/>
              </a:ext>
            </a:extLst>
          </p:cNvPr>
          <p:cNvSpPr>
            <a:spLocks noGrp="1"/>
          </p:cNvSpPr>
          <p:nvPr>
            <p:ph idx="1"/>
          </p:nvPr>
        </p:nvSpPr>
        <p:spPr>
          <a:xfrm>
            <a:off x="466747" y="6080797"/>
            <a:ext cx="10855139" cy="4195481"/>
          </a:xfrm>
        </p:spPr>
        <p:txBody>
          <a:bodyPr/>
          <a:lstStyle/>
          <a:p>
            <a:pPr marL="342900" lvl="0" indent="-342900">
              <a:lnSpc>
                <a:spcPct val="107000"/>
              </a:lnSpc>
              <a:buFont typeface="Symbol" panose="05050102010706020507" pitchFamily="18" charset="2"/>
              <a:buChar char=""/>
            </a:pPr>
            <a:r>
              <a:rPr lang="en-IN" sz="1800" dirty="0">
                <a:solidFill>
                  <a:schemeClr val="bg2">
                    <a:lumMod val="20000"/>
                    <a:lumOff val="80000"/>
                  </a:schemeClr>
                </a:solidFill>
                <a:latin typeface="Arial" panose="020B0604020202020204" pitchFamily="34" charset="0"/>
                <a:ea typeface="Calibri" panose="020F0502020204030204" pitchFamily="34" charset="0"/>
                <a:cs typeface="Times New Roman" panose="02020603050405020304" pitchFamily="18" charset="0"/>
              </a:rPr>
              <a:t>We need 29 columns to retain most of the information in data</a:t>
            </a:r>
            <a:endParaRPr lang="en-IN" sz="1800" dirty="0">
              <a:solidFill>
                <a:schemeClr val="bg2">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9AA1179-334F-58D6-FE51-C03335EEFAFA}"/>
              </a:ext>
            </a:extLst>
          </p:cNvPr>
          <p:cNvPicPr>
            <a:picLocks noChangeAspect="1"/>
          </p:cNvPicPr>
          <p:nvPr/>
        </p:nvPicPr>
        <p:blipFill>
          <a:blip r:embed="rId2"/>
          <a:stretch>
            <a:fillRect/>
          </a:stretch>
        </p:blipFill>
        <p:spPr>
          <a:xfrm>
            <a:off x="647449" y="152055"/>
            <a:ext cx="8318752" cy="5696889"/>
          </a:xfrm>
          <a:prstGeom prst="rect">
            <a:avLst/>
          </a:prstGeom>
        </p:spPr>
      </p:pic>
    </p:spTree>
    <p:extLst>
      <p:ext uri="{BB962C8B-B14F-4D97-AF65-F5344CB8AC3E}">
        <p14:creationId xmlns:p14="http://schemas.microsoft.com/office/powerpoint/2010/main" val="17816332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2C8980-D669-6C37-8555-3E9210F80279}"/>
              </a:ext>
            </a:extLst>
          </p:cNvPr>
          <p:cNvPicPr>
            <a:picLocks noChangeAspect="1"/>
          </p:cNvPicPr>
          <p:nvPr/>
        </p:nvPicPr>
        <p:blipFill>
          <a:blip r:embed="rId2"/>
          <a:stretch>
            <a:fillRect/>
          </a:stretch>
        </p:blipFill>
        <p:spPr>
          <a:xfrm>
            <a:off x="647456" y="479368"/>
            <a:ext cx="9474687" cy="2190863"/>
          </a:xfrm>
          <a:prstGeom prst="rect">
            <a:avLst/>
          </a:prstGeom>
        </p:spPr>
      </p:pic>
    </p:spTree>
    <p:extLst>
      <p:ext uri="{BB962C8B-B14F-4D97-AF65-F5344CB8AC3E}">
        <p14:creationId xmlns:p14="http://schemas.microsoft.com/office/powerpoint/2010/main" val="26182025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ADA695D4-D96A-BCAF-4992-9CDF854BAAA2}"/>
              </a:ext>
            </a:extLst>
          </p:cNvPr>
          <p:cNvPicPr>
            <a:picLocks noChangeAspect="1"/>
          </p:cNvPicPr>
          <p:nvPr/>
        </p:nvPicPr>
        <p:blipFill>
          <a:blip r:embed="rId2"/>
          <a:stretch>
            <a:fillRect/>
          </a:stretch>
        </p:blipFill>
        <p:spPr>
          <a:xfrm>
            <a:off x="542751" y="1352653"/>
            <a:ext cx="6763098" cy="2311519"/>
          </a:xfrm>
          <a:prstGeom prst="rect">
            <a:avLst/>
          </a:prstGeom>
        </p:spPr>
      </p:pic>
    </p:spTree>
    <p:extLst>
      <p:ext uri="{BB962C8B-B14F-4D97-AF65-F5344CB8AC3E}">
        <p14:creationId xmlns:p14="http://schemas.microsoft.com/office/powerpoint/2010/main" val="2646912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62208" y="1697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A82A6E8D-541B-A1BC-93B5-1ECB0074D373}"/>
              </a:ext>
            </a:extLst>
          </p:cNvPr>
          <p:cNvPicPr>
            <a:picLocks noChangeAspect="1"/>
          </p:cNvPicPr>
          <p:nvPr/>
        </p:nvPicPr>
        <p:blipFill>
          <a:blip r:embed="rId2"/>
          <a:stretch>
            <a:fillRect/>
          </a:stretch>
        </p:blipFill>
        <p:spPr>
          <a:xfrm>
            <a:off x="582475" y="606891"/>
            <a:ext cx="7570925" cy="6081321"/>
          </a:xfrm>
          <a:prstGeom prst="rect">
            <a:avLst/>
          </a:prstGeom>
        </p:spPr>
      </p:pic>
    </p:spTree>
    <p:extLst>
      <p:ext uri="{BB962C8B-B14F-4D97-AF65-F5344CB8AC3E}">
        <p14:creationId xmlns:p14="http://schemas.microsoft.com/office/powerpoint/2010/main" val="29642117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88021" y="33769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MODEL TRAINING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1">
            <a:extLst>
              <a:ext uri="{FF2B5EF4-FFF2-40B4-BE49-F238E27FC236}">
                <a16:creationId xmlns:a16="http://schemas.microsoft.com/office/drawing/2014/main" id="{CC846E80-450B-12E5-9689-6033C6D5EB9A}"/>
              </a:ext>
            </a:extLst>
          </p:cNvPr>
          <p:cNvSpPr txBox="1">
            <a:spLocks/>
          </p:cNvSpPr>
          <p:nvPr/>
        </p:nvSpPr>
        <p:spPr>
          <a:xfrm>
            <a:off x="488020" y="4343812"/>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dirty="0">
                <a:effectLst/>
                <a:latin typeface="Calibri" panose="020F0502020204030204" pitchFamily="34" charset="0"/>
                <a:ea typeface="Calibri" panose="020F0502020204030204" pitchFamily="34" charset="0"/>
                <a:cs typeface="Times New Roman" panose="02020603050405020304" pitchFamily="18" charset="0"/>
              </a:rPr>
              <a:t>We can see random forest regressor performed best compared to other algorithms</a:t>
            </a:r>
          </a:p>
        </p:txBody>
      </p:sp>
      <p:pic>
        <p:nvPicPr>
          <p:cNvPr id="5" name="Picture 4">
            <a:extLst>
              <a:ext uri="{FF2B5EF4-FFF2-40B4-BE49-F238E27FC236}">
                <a16:creationId xmlns:a16="http://schemas.microsoft.com/office/drawing/2014/main" id="{1F3B5D2F-C770-EBD7-BEB0-ADBE4910E1A7}"/>
              </a:ext>
            </a:extLst>
          </p:cNvPr>
          <p:cNvPicPr>
            <a:picLocks noChangeAspect="1"/>
          </p:cNvPicPr>
          <p:nvPr/>
        </p:nvPicPr>
        <p:blipFill>
          <a:blip r:embed="rId2"/>
          <a:stretch>
            <a:fillRect/>
          </a:stretch>
        </p:blipFill>
        <p:spPr>
          <a:xfrm>
            <a:off x="631662" y="1037957"/>
            <a:ext cx="6343976" cy="2787793"/>
          </a:xfrm>
          <a:prstGeom prst="rect">
            <a:avLst/>
          </a:prstGeom>
        </p:spPr>
      </p:pic>
    </p:spTree>
    <p:extLst>
      <p:ext uri="{BB962C8B-B14F-4D97-AF65-F5344CB8AC3E}">
        <p14:creationId xmlns:p14="http://schemas.microsoft.com/office/powerpoint/2010/main" val="1149738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A809618-AFE2-440E-CA61-52C241B7B867}"/>
              </a:ext>
            </a:extLst>
          </p:cNvPr>
          <p:cNvSpPr txBox="1">
            <a:spLocks/>
          </p:cNvSpPr>
          <p:nvPr/>
        </p:nvSpPr>
        <p:spPr>
          <a:xfrm>
            <a:off x="493958" y="65238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HYPERPARAMETER TUNING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2D870A2D-7E6A-CD6A-D722-8635EB9B9FFB}"/>
              </a:ext>
            </a:extLst>
          </p:cNvPr>
          <p:cNvPicPr>
            <a:picLocks noChangeAspect="1"/>
          </p:cNvPicPr>
          <p:nvPr/>
        </p:nvPicPr>
        <p:blipFill>
          <a:blip r:embed="rId2"/>
          <a:stretch>
            <a:fillRect/>
          </a:stretch>
        </p:blipFill>
        <p:spPr>
          <a:xfrm>
            <a:off x="657037" y="1352653"/>
            <a:ext cx="7296525" cy="4419827"/>
          </a:xfrm>
          <a:prstGeom prst="rect">
            <a:avLst/>
          </a:prstGeom>
        </p:spPr>
      </p:pic>
    </p:spTree>
    <p:extLst>
      <p:ext uri="{BB962C8B-B14F-4D97-AF65-F5344CB8AC3E}">
        <p14:creationId xmlns:p14="http://schemas.microsoft.com/office/powerpoint/2010/main" val="4646176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23A584-703C-C9CE-6075-1AF18BF7D30F}"/>
              </a:ext>
            </a:extLst>
          </p:cNvPr>
          <p:cNvPicPr>
            <a:picLocks noChangeAspect="1"/>
          </p:cNvPicPr>
          <p:nvPr/>
        </p:nvPicPr>
        <p:blipFill>
          <a:blip r:embed="rId2"/>
          <a:stretch>
            <a:fillRect/>
          </a:stretch>
        </p:blipFill>
        <p:spPr>
          <a:xfrm>
            <a:off x="606217" y="282413"/>
            <a:ext cx="8083965" cy="6293173"/>
          </a:xfrm>
          <a:prstGeom prst="rect">
            <a:avLst/>
          </a:prstGeom>
        </p:spPr>
      </p:pic>
    </p:spTree>
    <p:extLst>
      <p:ext uri="{BB962C8B-B14F-4D97-AF65-F5344CB8AC3E}">
        <p14:creationId xmlns:p14="http://schemas.microsoft.com/office/powerpoint/2010/main" val="2757805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79FC4C-7947-1A12-3923-64236485BA53}"/>
              </a:ext>
            </a:extLst>
          </p:cNvPr>
          <p:cNvPicPr>
            <a:picLocks noChangeAspect="1"/>
          </p:cNvPicPr>
          <p:nvPr/>
        </p:nvPicPr>
        <p:blipFill>
          <a:blip r:embed="rId2"/>
          <a:stretch>
            <a:fillRect/>
          </a:stretch>
        </p:blipFill>
        <p:spPr>
          <a:xfrm>
            <a:off x="625299" y="526917"/>
            <a:ext cx="6826601" cy="5181866"/>
          </a:xfrm>
          <a:prstGeom prst="rect">
            <a:avLst/>
          </a:prstGeom>
        </p:spPr>
      </p:pic>
    </p:spTree>
    <p:extLst>
      <p:ext uri="{BB962C8B-B14F-4D97-AF65-F5344CB8AC3E}">
        <p14:creationId xmlns:p14="http://schemas.microsoft.com/office/powerpoint/2010/main" val="35295532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B0C0CA-6D17-0501-E91C-397A83A292A4}"/>
              </a:ext>
            </a:extLst>
          </p:cNvPr>
          <p:cNvPicPr>
            <a:picLocks noChangeAspect="1"/>
          </p:cNvPicPr>
          <p:nvPr/>
        </p:nvPicPr>
        <p:blipFill>
          <a:blip r:embed="rId2"/>
          <a:stretch>
            <a:fillRect/>
          </a:stretch>
        </p:blipFill>
        <p:spPr>
          <a:xfrm>
            <a:off x="669847" y="593689"/>
            <a:ext cx="3016405" cy="1390721"/>
          </a:xfrm>
          <a:prstGeom prst="rect">
            <a:avLst/>
          </a:prstGeom>
        </p:spPr>
      </p:pic>
    </p:spTree>
    <p:extLst>
      <p:ext uri="{BB962C8B-B14F-4D97-AF65-F5344CB8AC3E}">
        <p14:creationId xmlns:p14="http://schemas.microsoft.com/office/powerpoint/2010/main" val="370499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56AD4-9487-9336-72FC-7CA93072B43C}"/>
              </a:ext>
            </a:extLst>
          </p:cNvPr>
          <p:cNvSpPr>
            <a:spLocks noGrp="1"/>
          </p:cNvSpPr>
          <p:nvPr>
            <p:ph type="title"/>
          </p:nvPr>
        </p:nvSpPr>
        <p:spPr/>
        <p:txBody>
          <a:bodyPr/>
          <a:lstStyle/>
          <a:p>
            <a:r>
              <a:rPr lang="en-IN" sz="1800" b="1" dirty="0">
                <a:effectLst/>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sp>
        <p:nvSpPr>
          <p:cNvPr id="8" name="Content Placeholder 2">
            <a:extLst>
              <a:ext uri="{FF2B5EF4-FFF2-40B4-BE49-F238E27FC236}">
                <a16:creationId xmlns:a16="http://schemas.microsoft.com/office/drawing/2014/main" id="{E5D3AAC4-D930-754E-C276-6FF3AB1136CA}"/>
              </a:ext>
            </a:extLst>
          </p:cNvPr>
          <p:cNvSpPr txBox="1">
            <a:spLocks/>
          </p:cNvSpPr>
          <p:nvPr/>
        </p:nvSpPr>
        <p:spPr>
          <a:xfrm>
            <a:off x="747712" y="1081368"/>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Using various methods like df.shape, </a:t>
            </a:r>
            <a:r>
              <a:rPr lang="en-IN" sz="1800" dirty="0" err="1">
                <a:solidFill>
                  <a:schemeClr val="bg2">
                    <a:lumMod val="20000"/>
                    <a:lumOff val="80000"/>
                  </a:schemeClr>
                </a:solidFill>
                <a:latin typeface="Arial" panose="020B0604020202020204" pitchFamily="34" charset="0"/>
                <a:ea typeface="Calibri" panose="020F0502020204030204" pitchFamily="34" charset="0"/>
              </a:rPr>
              <a:t>df.columns</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df.head</a:t>
            </a:r>
            <a:r>
              <a:rPr lang="en-IN" sz="1800" dirty="0">
                <a:solidFill>
                  <a:schemeClr val="bg2">
                    <a:lumMod val="20000"/>
                    <a:lumOff val="80000"/>
                  </a:schemeClr>
                </a:solidFill>
                <a:latin typeface="Arial" panose="020B0604020202020204" pitchFamily="34" charset="0"/>
                <a:ea typeface="Calibri" panose="020F0502020204030204" pitchFamily="34" charset="0"/>
              </a:rPr>
              <a:t>(), </a:t>
            </a:r>
            <a:r>
              <a:rPr lang="en-IN" sz="1800" dirty="0" err="1">
                <a:solidFill>
                  <a:schemeClr val="bg2">
                    <a:lumMod val="20000"/>
                    <a:lumOff val="80000"/>
                  </a:schemeClr>
                </a:solidFill>
                <a:latin typeface="Arial" panose="020B0604020202020204" pitchFamily="34" charset="0"/>
                <a:ea typeface="Calibri" panose="020F0502020204030204" pitchFamily="34" charset="0"/>
              </a:rPr>
              <a:t>df.tail</a:t>
            </a:r>
            <a:r>
              <a:rPr lang="en-IN" sz="1800" dirty="0">
                <a:solidFill>
                  <a:schemeClr val="bg2">
                    <a:lumMod val="20000"/>
                    <a:lumOff val="80000"/>
                  </a:schemeClr>
                </a:solidFill>
                <a:latin typeface="Arial" panose="020B0604020202020204" pitchFamily="34" charset="0"/>
                <a:ea typeface="Calibri" panose="020F0502020204030204" pitchFamily="34" charset="0"/>
              </a:rPr>
              <a:t>() , df.info() to get some idea about the data we are handling</a:t>
            </a:r>
          </a:p>
          <a:p>
            <a:endParaRPr lang="en-IN" sz="1800" dirty="0">
              <a:solidFill>
                <a:schemeClr val="bg2">
                  <a:lumMod val="20000"/>
                  <a:lumOff val="80000"/>
                </a:schemeClr>
              </a:solidFill>
              <a:latin typeface="Arial" panose="020B0604020202020204" pitchFamily="34" charset="0"/>
              <a:ea typeface="Calibri" panose="020F0502020204030204" pitchFamily="34" charset="0"/>
            </a:endParaRPr>
          </a:p>
        </p:txBody>
      </p:sp>
      <p:pic>
        <p:nvPicPr>
          <p:cNvPr id="5" name="Picture 4">
            <a:extLst>
              <a:ext uri="{FF2B5EF4-FFF2-40B4-BE49-F238E27FC236}">
                <a16:creationId xmlns:a16="http://schemas.microsoft.com/office/drawing/2014/main" id="{91E151BD-92CA-7E4D-5476-C9C46BEBC0A4}"/>
              </a:ext>
            </a:extLst>
          </p:cNvPr>
          <p:cNvPicPr>
            <a:picLocks noChangeAspect="1"/>
          </p:cNvPicPr>
          <p:nvPr/>
        </p:nvPicPr>
        <p:blipFill>
          <a:blip r:embed="rId2"/>
          <a:stretch>
            <a:fillRect/>
          </a:stretch>
        </p:blipFill>
        <p:spPr>
          <a:xfrm>
            <a:off x="1206255" y="2012881"/>
            <a:ext cx="9512789" cy="2692538"/>
          </a:xfrm>
          <a:prstGeom prst="rect">
            <a:avLst/>
          </a:prstGeom>
        </p:spPr>
      </p:pic>
    </p:spTree>
    <p:extLst>
      <p:ext uri="{BB962C8B-B14F-4D97-AF65-F5344CB8AC3E}">
        <p14:creationId xmlns:p14="http://schemas.microsoft.com/office/powerpoint/2010/main" val="33076902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8D6A9C-1C9C-8EE8-D56E-35C6644A418C}"/>
              </a:ext>
            </a:extLst>
          </p:cNvPr>
          <p:cNvSpPr txBox="1"/>
          <p:nvPr/>
        </p:nvSpPr>
        <p:spPr>
          <a:xfrm>
            <a:off x="1417739" y="1056427"/>
            <a:ext cx="8922822" cy="4486356"/>
          </a:xfrm>
          <a:prstGeom prst="rect">
            <a:avLst/>
          </a:prstGeom>
          <a:noFill/>
        </p:spPr>
        <p:txBody>
          <a:bodyPr wrap="square">
            <a:spAutoFit/>
          </a:bodyPr>
          <a:lstStyle/>
          <a:p>
            <a:pPr algn="ctr">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CONCLUSION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b="1" dirty="0">
                <a:effectLst/>
                <a:latin typeface="Calibri" panose="020F0502020204030204" pitchFamily="34" charset="0"/>
                <a:ea typeface="Calibri" panose="020F0502020204030204" pitchFamily="34" charset="0"/>
                <a:cs typeface="Times New Roman" panose="02020603050405020304" pitchFamily="18" charset="0"/>
              </a:rPr>
              <a:t>Key Findings And Conclusions Of The Study</a:t>
            </a:r>
          </a:p>
          <a:p>
            <a:pPr marL="457200">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We Can Clearly See The Person Who Most Likely To Pay Loan On Time Have Certain Traits. If Factors Like </a:t>
            </a:r>
            <a:r>
              <a:rPr lang="en-IN" sz="2000" b="1" dirty="0">
                <a:solidFill>
                  <a:schemeClr val="accent2">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Daily Amount Spends From Main Account, Average Main Account Balance, No Of Times Account Recharged, No Of Times Data Account Recharged, No Of Times Loan Taken, Total Amount Of Loan </a:t>
            </a:r>
            <a:r>
              <a:rPr lang="en-IN" sz="2000" b="1" dirty="0">
                <a:effectLst/>
                <a:latin typeface="Calibri" panose="020F0502020204030204" pitchFamily="34" charset="0"/>
                <a:ea typeface="Calibri" panose="020F0502020204030204" pitchFamily="34" charset="0"/>
                <a:cs typeface="Times New Roman" panose="02020603050405020304" pitchFamily="18" charset="0"/>
              </a:rPr>
              <a:t>These Increase He Is More Likely To Pay Loan On Time</a:t>
            </a:r>
          </a:p>
          <a:p>
            <a:pPr marL="457200">
              <a:lnSpc>
                <a:spcPct val="107000"/>
              </a:lnSpc>
              <a:spcAft>
                <a:spcPts val="800"/>
              </a:spcAft>
            </a:pPr>
            <a:endParaRPr lang="en-IN" sz="2000" b="1"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IN" sz="2000" b="1" dirty="0">
                <a:effectLst/>
                <a:latin typeface="Calibri" panose="020F0502020204030204" pitchFamily="34" charset="0"/>
                <a:ea typeface="Calibri" panose="020F0502020204030204" pitchFamily="34" charset="0"/>
                <a:cs typeface="Times New Roman" panose="02020603050405020304" pitchFamily="18" charset="0"/>
              </a:rPr>
              <a:t>Learning Outcomes Of The Study In Respect Of Data Science</a:t>
            </a:r>
          </a:p>
          <a:p>
            <a:pPr marL="457200">
              <a:lnSpc>
                <a:spcPct val="107000"/>
              </a:lnSpc>
              <a:spcAft>
                <a:spcPts val="800"/>
              </a:spcAft>
            </a:pPr>
            <a:r>
              <a:rPr lang="en-IN" sz="2000" b="1" dirty="0">
                <a:effectLst/>
                <a:latin typeface="Calibri" panose="020F0502020204030204" pitchFamily="34" charset="0"/>
                <a:ea typeface="Calibri" panose="020F0502020204030204" pitchFamily="34" charset="0"/>
                <a:cs typeface="Times New Roman" panose="02020603050405020304" pitchFamily="18" charset="0"/>
              </a:rPr>
              <a:t>Based On This Study We Can Identify Several Important Factors Which Help Us To Determine A Person Quality To Pay Loan On Time.</a:t>
            </a:r>
          </a:p>
          <a:p>
            <a:pPr algn="ctr">
              <a:lnSpc>
                <a:spcPct val="107000"/>
              </a:lnSpc>
              <a:spcAft>
                <a:spcPts val="800"/>
              </a:spcAft>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788563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451474-17FA-2774-1C35-004268790827}"/>
              </a:ext>
            </a:extLst>
          </p:cNvPr>
          <p:cNvSpPr txBox="1">
            <a:spLocks/>
          </p:cNvSpPr>
          <p:nvPr/>
        </p:nvSpPr>
        <p:spPr>
          <a:xfrm>
            <a:off x="1610238" y="2605035"/>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7000"/>
              </a:lnSpc>
              <a:spcAft>
                <a:spcPts val="800"/>
              </a:spcAft>
            </a:pPr>
            <a:r>
              <a:rPr lang="en-IN" sz="1800" dirty="0">
                <a:solidFill>
                  <a:srgbClr val="11111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effectLst/>
                <a:latin typeface="Arial Black" panose="020B0A04020102020204" pitchFamily="34"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3200" b="1" dirty="0">
                <a:latin typeface="Arial Black" panose="020B0A04020102020204" pitchFamily="34" charset="0"/>
                <a:ea typeface="Calibri" panose="020F0502020204030204" pitchFamily="34" charset="0"/>
                <a:cs typeface="Times New Roman" panose="02020603050405020304" pitchFamily="18" charset="0"/>
              </a:rPr>
              <a:t>THANK YOU FOR </a:t>
            </a:r>
            <a:r>
              <a:rPr lang="en-IN" sz="3200" b="1" dirty="0">
                <a:latin typeface="Arial Black" panose="020B0A04020102020204" pitchFamily="34" charset="0"/>
                <a:cs typeface="Times New Roman" panose="02020603050405020304" pitchFamily="18" charset="0"/>
              </a:rPr>
              <a:t>THE OPPORTUNITY</a:t>
            </a:r>
            <a:r>
              <a:rPr lang="en-IN" sz="3200" b="1" dirty="0">
                <a:latin typeface="Arial Black" panose="020B0A04020102020204" pitchFamily="34" charset="0"/>
                <a:ea typeface="Calibri" panose="020F0502020204030204" pitchFamily="34" charset="0"/>
                <a:cs typeface="Times New Roman" panose="02020603050405020304" pitchFamily="18" charset="0"/>
              </a:rPr>
              <a:t> </a:t>
            </a:r>
            <a:r>
              <a:rPr lang="en-IN" sz="1800" b="1" dirty="0">
                <a:effectLst/>
                <a:latin typeface="Arial Black" panose="020B0A04020102020204" pitchFamily="34" charset="0"/>
                <a:ea typeface="Calibri" panose="020F0502020204030204" pitchFamily="34" charset="0"/>
                <a:cs typeface="Times New Roman" panose="02020603050405020304" pitchFamily="18"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157213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580757-8252-63A0-7F12-A6F8DBBC0696}"/>
              </a:ext>
            </a:extLst>
          </p:cNvPr>
          <p:cNvSpPr txBox="1">
            <a:spLocks/>
          </p:cNvSpPr>
          <p:nvPr/>
        </p:nvSpPr>
        <p:spPr>
          <a:xfrm>
            <a:off x="741361" y="385517"/>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pic>
        <p:nvPicPr>
          <p:cNvPr id="4" name="Picture 3">
            <a:extLst>
              <a:ext uri="{FF2B5EF4-FFF2-40B4-BE49-F238E27FC236}">
                <a16:creationId xmlns:a16="http://schemas.microsoft.com/office/drawing/2014/main" id="{FB510E2C-FFE3-446C-BF48-472C43D2B299}"/>
              </a:ext>
            </a:extLst>
          </p:cNvPr>
          <p:cNvPicPr>
            <a:picLocks noChangeAspect="1"/>
          </p:cNvPicPr>
          <p:nvPr/>
        </p:nvPicPr>
        <p:blipFill>
          <a:blip r:embed="rId2"/>
          <a:stretch>
            <a:fillRect/>
          </a:stretch>
        </p:blipFill>
        <p:spPr>
          <a:xfrm>
            <a:off x="741361" y="888932"/>
            <a:ext cx="9531840" cy="2654436"/>
          </a:xfrm>
          <a:prstGeom prst="rect">
            <a:avLst/>
          </a:prstGeom>
        </p:spPr>
      </p:pic>
      <p:pic>
        <p:nvPicPr>
          <p:cNvPr id="7" name="Picture 6">
            <a:extLst>
              <a:ext uri="{FF2B5EF4-FFF2-40B4-BE49-F238E27FC236}">
                <a16:creationId xmlns:a16="http://schemas.microsoft.com/office/drawing/2014/main" id="{7AECF77D-8481-2B2E-8E1A-A4042B8BD8DF}"/>
              </a:ext>
            </a:extLst>
          </p:cNvPr>
          <p:cNvPicPr>
            <a:picLocks noChangeAspect="1"/>
          </p:cNvPicPr>
          <p:nvPr/>
        </p:nvPicPr>
        <p:blipFill>
          <a:blip r:embed="rId3"/>
          <a:stretch>
            <a:fillRect/>
          </a:stretch>
        </p:blipFill>
        <p:spPr>
          <a:xfrm>
            <a:off x="741361" y="3701975"/>
            <a:ext cx="6464632" cy="2921150"/>
          </a:xfrm>
          <a:prstGeom prst="rect">
            <a:avLst/>
          </a:prstGeom>
        </p:spPr>
      </p:pic>
    </p:spTree>
    <p:extLst>
      <p:ext uri="{BB962C8B-B14F-4D97-AF65-F5344CB8AC3E}">
        <p14:creationId xmlns:p14="http://schemas.microsoft.com/office/powerpoint/2010/main" val="252957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9580757-8252-63A0-7F12-A6F8DBBC0696}"/>
              </a:ext>
            </a:extLst>
          </p:cNvPr>
          <p:cNvSpPr txBox="1">
            <a:spLocks/>
          </p:cNvSpPr>
          <p:nvPr/>
        </p:nvSpPr>
        <p:spPr>
          <a:xfrm>
            <a:off x="798511" y="6051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ABOUT THE DATASET:</a:t>
            </a:r>
            <a:endParaRPr lang="en-IN" sz="1800" dirty="0"/>
          </a:p>
        </p:txBody>
      </p:sp>
      <p:pic>
        <p:nvPicPr>
          <p:cNvPr id="3" name="Picture 2">
            <a:extLst>
              <a:ext uri="{FF2B5EF4-FFF2-40B4-BE49-F238E27FC236}">
                <a16:creationId xmlns:a16="http://schemas.microsoft.com/office/drawing/2014/main" id="{6404A60E-03A2-64FC-CE3C-7EB13D499D87}"/>
              </a:ext>
            </a:extLst>
          </p:cNvPr>
          <p:cNvPicPr>
            <a:picLocks noChangeAspect="1"/>
          </p:cNvPicPr>
          <p:nvPr/>
        </p:nvPicPr>
        <p:blipFill>
          <a:blip r:embed="rId2"/>
          <a:stretch>
            <a:fillRect/>
          </a:stretch>
        </p:blipFill>
        <p:spPr>
          <a:xfrm>
            <a:off x="951504" y="1098550"/>
            <a:ext cx="3042646" cy="5314548"/>
          </a:xfrm>
          <a:prstGeom prst="rect">
            <a:avLst/>
          </a:prstGeom>
        </p:spPr>
      </p:pic>
    </p:spTree>
    <p:extLst>
      <p:ext uri="{BB962C8B-B14F-4D97-AF65-F5344CB8AC3E}">
        <p14:creationId xmlns:p14="http://schemas.microsoft.com/office/powerpoint/2010/main" val="2315484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5A07C6-7658-D884-1B53-B8A735578369}"/>
              </a:ext>
            </a:extLst>
          </p:cNvPr>
          <p:cNvSpPr txBox="1">
            <a:spLocks/>
          </p:cNvSpPr>
          <p:nvPr/>
        </p:nvSpPr>
        <p:spPr>
          <a:xfrm>
            <a:off x="588961" y="52256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b="1" dirty="0">
                <a:latin typeface="Arial Black" panose="020B0A04020102020204" pitchFamily="34" charset="0"/>
                <a:ea typeface="Calibri" panose="020F0502020204030204" pitchFamily="34" charset="0"/>
                <a:cs typeface="Times New Roman" panose="02020603050405020304" pitchFamily="18" charset="0"/>
              </a:rPr>
              <a:t>NULL VALUE CHECK:</a:t>
            </a:r>
            <a:endParaRPr lang="en-IN" sz="1800" dirty="0"/>
          </a:p>
        </p:txBody>
      </p:sp>
      <p:sp>
        <p:nvSpPr>
          <p:cNvPr id="9" name="Content Placeholder 2">
            <a:extLst>
              <a:ext uri="{FF2B5EF4-FFF2-40B4-BE49-F238E27FC236}">
                <a16:creationId xmlns:a16="http://schemas.microsoft.com/office/drawing/2014/main" id="{C350FCAC-82B0-FC46-630C-8335B08FB636}"/>
              </a:ext>
            </a:extLst>
          </p:cNvPr>
          <p:cNvSpPr txBox="1">
            <a:spLocks/>
          </p:cNvSpPr>
          <p:nvPr/>
        </p:nvSpPr>
        <p:spPr>
          <a:xfrm>
            <a:off x="818051" y="122283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sz="1800" dirty="0">
                <a:solidFill>
                  <a:schemeClr val="bg2">
                    <a:lumMod val="20000"/>
                    <a:lumOff val="80000"/>
                  </a:schemeClr>
                </a:solidFill>
                <a:latin typeface="Arial" panose="020B0604020202020204" pitchFamily="34" charset="0"/>
                <a:ea typeface="Calibri" panose="020F0502020204030204" pitchFamily="34" charset="0"/>
              </a:rPr>
              <a:t>Checking null values present in data by heatmap</a:t>
            </a:r>
            <a:endParaRPr lang="en-IN" sz="1800" dirty="0">
              <a:solidFill>
                <a:schemeClr val="bg2">
                  <a:lumMod val="20000"/>
                  <a:lumOff val="80000"/>
                </a:schemeClr>
              </a:solidFill>
            </a:endParaRPr>
          </a:p>
          <a:p>
            <a:endParaRPr lang="en-IN" sz="1800" dirty="0">
              <a:solidFill>
                <a:srgbClr val="111111"/>
              </a:solidFill>
              <a:latin typeface="Arial" panose="020B0604020202020204" pitchFamily="34" charset="0"/>
              <a:ea typeface="Calibri" panose="020F0502020204030204" pitchFamily="34" charset="0"/>
            </a:endParaRPr>
          </a:p>
          <a:p>
            <a:endParaRPr lang="en-IN" sz="1800" dirty="0">
              <a:solidFill>
                <a:srgbClr val="111111"/>
              </a:solidFill>
              <a:latin typeface="Arial" panose="020B0604020202020204" pitchFamily="34" charset="0"/>
              <a:ea typeface="Calibri" panose="020F0502020204030204" pitchFamily="34" charset="0"/>
            </a:endParaRPr>
          </a:p>
        </p:txBody>
      </p:sp>
      <p:pic>
        <p:nvPicPr>
          <p:cNvPr id="4" name="Picture 3">
            <a:extLst>
              <a:ext uri="{FF2B5EF4-FFF2-40B4-BE49-F238E27FC236}">
                <a16:creationId xmlns:a16="http://schemas.microsoft.com/office/drawing/2014/main" id="{5928F0A1-9413-F32B-8407-9FB8B75D1FEB}"/>
              </a:ext>
            </a:extLst>
          </p:cNvPr>
          <p:cNvPicPr>
            <a:picLocks noChangeAspect="1"/>
          </p:cNvPicPr>
          <p:nvPr/>
        </p:nvPicPr>
        <p:blipFill>
          <a:blip r:embed="rId2"/>
          <a:stretch>
            <a:fillRect/>
          </a:stretch>
        </p:blipFill>
        <p:spPr>
          <a:xfrm>
            <a:off x="1044456" y="1927364"/>
            <a:ext cx="4616687" cy="4191215"/>
          </a:xfrm>
          <a:prstGeom prst="rect">
            <a:avLst/>
          </a:prstGeom>
        </p:spPr>
      </p:pic>
    </p:spTree>
    <p:extLst>
      <p:ext uri="{BB962C8B-B14F-4D97-AF65-F5344CB8AC3E}">
        <p14:creationId xmlns:p14="http://schemas.microsoft.com/office/powerpoint/2010/main" val="21181491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367</TotalTime>
  <Words>1013</Words>
  <Application>Microsoft Office PowerPoint</Application>
  <PresentationFormat>Widescreen</PresentationFormat>
  <Paragraphs>102</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 Black</vt:lpstr>
      <vt:lpstr>Calibri</vt:lpstr>
      <vt:lpstr>Century Gothic</vt:lpstr>
      <vt:lpstr>Symbol</vt:lpstr>
      <vt:lpstr>Times New Roman</vt:lpstr>
      <vt:lpstr>Wingdings 3</vt:lpstr>
      <vt:lpstr>Ion</vt:lpstr>
      <vt:lpstr>    Micro-Credit-Project</vt:lpstr>
      <vt:lpstr>PowerPoint Presentation</vt:lpstr>
      <vt:lpstr>PowerPoint Presentation</vt:lpstr>
      <vt:lpstr>PowerPoint Presentation</vt:lpstr>
      <vt:lpstr>PowerPoint Presentation</vt:lpstr>
      <vt:lpstr>ABOUT THE DATASET: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E-retail factors for customer activation and retention: A case study from Indian e-commerce customers</dc:title>
  <dc:creator>Manivannan p</dc:creator>
  <cp:lastModifiedBy>Manivannan p</cp:lastModifiedBy>
  <cp:revision>80</cp:revision>
  <dcterms:created xsi:type="dcterms:W3CDTF">2022-05-12T17:05:37Z</dcterms:created>
  <dcterms:modified xsi:type="dcterms:W3CDTF">2022-08-30T16:53:57Z</dcterms:modified>
</cp:coreProperties>
</file>